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45"/>
  </p:notesMasterIdLst>
  <p:handoutMasterIdLst>
    <p:handoutMasterId r:id="rId46"/>
  </p:handoutMasterIdLst>
  <p:sldIdLst>
    <p:sldId id="256" r:id="rId2"/>
    <p:sldId id="364" r:id="rId3"/>
    <p:sldId id="389" r:id="rId4"/>
    <p:sldId id="399" r:id="rId5"/>
    <p:sldId id="367" r:id="rId6"/>
    <p:sldId id="362" r:id="rId7"/>
    <p:sldId id="363" r:id="rId8"/>
    <p:sldId id="359" r:id="rId9"/>
    <p:sldId id="422" r:id="rId10"/>
    <p:sldId id="416" r:id="rId11"/>
    <p:sldId id="356" r:id="rId12"/>
    <p:sldId id="405" r:id="rId13"/>
    <p:sldId id="406" r:id="rId14"/>
    <p:sldId id="337" r:id="rId15"/>
    <p:sldId id="418" r:id="rId16"/>
    <p:sldId id="305" r:id="rId17"/>
    <p:sldId id="396" r:id="rId18"/>
    <p:sldId id="423" r:id="rId19"/>
    <p:sldId id="371" r:id="rId20"/>
    <p:sldId id="372" r:id="rId21"/>
    <p:sldId id="267" r:id="rId22"/>
    <p:sldId id="386" r:id="rId23"/>
    <p:sldId id="375" r:id="rId24"/>
    <p:sldId id="376" r:id="rId25"/>
    <p:sldId id="378" r:id="rId26"/>
    <p:sldId id="377" r:id="rId27"/>
    <p:sldId id="379" r:id="rId28"/>
    <p:sldId id="380" r:id="rId29"/>
    <p:sldId id="381" r:id="rId30"/>
    <p:sldId id="382" r:id="rId31"/>
    <p:sldId id="383" r:id="rId32"/>
    <p:sldId id="385" r:id="rId33"/>
    <p:sldId id="394" r:id="rId34"/>
    <p:sldId id="373" r:id="rId35"/>
    <p:sldId id="393" r:id="rId36"/>
    <p:sldId id="408" r:id="rId37"/>
    <p:sldId id="419" r:id="rId38"/>
    <p:sldId id="410" r:id="rId39"/>
    <p:sldId id="412" r:id="rId40"/>
    <p:sldId id="417" r:id="rId41"/>
    <p:sldId id="421" r:id="rId42"/>
    <p:sldId id="415" r:id="rId43"/>
    <p:sldId id="414" r:id="rId44"/>
  </p:sldIdLst>
  <p:sldSz cx="9144000" cy="6858000" type="screen4x3"/>
  <p:notesSz cx="6858000" cy="9144000"/>
  <p:defaultTextStyle>
    <a:defPPr>
      <a:defRPr lang="en-GB"/>
    </a:defPPr>
    <a:lvl1pPr algn="ctr" rtl="0" fontAlgn="base">
      <a:spcBef>
        <a:spcPct val="0"/>
      </a:spcBef>
      <a:spcAft>
        <a:spcPct val="0"/>
      </a:spcAft>
      <a:defRPr sz="4400" b="1"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sz="4400" b="1"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sz="4400" b="1"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sz="4400" b="1"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sz="4400" b="1" kern="1200">
        <a:solidFill>
          <a:schemeClr val="tx1"/>
        </a:solidFill>
        <a:latin typeface="Arial" pitchFamily="34" charset="0"/>
        <a:ea typeface="+mn-ea"/>
        <a:cs typeface="Arial" pitchFamily="34" charset="0"/>
      </a:defRPr>
    </a:lvl5pPr>
    <a:lvl6pPr marL="2286000" algn="l" defTabSz="914400" rtl="0" eaLnBrk="1" latinLnBrk="0" hangingPunct="1">
      <a:defRPr sz="4400" b="1" kern="1200">
        <a:solidFill>
          <a:schemeClr val="tx1"/>
        </a:solidFill>
        <a:latin typeface="Arial" pitchFamily="34" charset="0"/>
        <a:ea typeface="+mn-ea"/>
        <a:cs typeface="Arial" pitchFamily="34" charset="0"/>
      </a:defRPr>
    </a:lvl6pPr>
    <a:lvl7pPr marL="2743200" algn="l" defTabSz="914400" rtl="0" eaLnBrk="1" latinLnBrk="0" hangingPunct="1">
      <a:defRPr sz="4400" b="1" kern="1200">
        <a:solidFill>
          <a:schemeClr val="tx1"/>
        </a:solidFill>
        <a:latin typeface="Arial" pitchFamily="34" charset="0"/>
        <a:ea typeface="+mn-ea"/>
        <a:cs typeface="Arial" pitchFamily="34" charset="0"/>
      </a:defRPr>
    </a:lvl7pPr>
    <a:lvl8pPr marL="3200400" algn="l" defTabSz="914400" rtl="0" eaLnBrk="1" latinLnBrk="0" hangingPunct="1">
      <a:defRPr sz="4400" b="1" kern="1200">
        <a:solidFill>
          <a:schemeClr val="tx1"/>
        </a:solidFill>
        <a:latin typeface="Arial" pitchFamily="34" charset="0"/>
        <a:ea typeface="+mn-ea"/>
        <a:cs typeface="Arial" pitchFamily="34" charset="0"/>
      </a:defRPr>
    </a:lvl8pPr>
    <a:lvl9pPr marL="3657600" algn="l" defTabSz="914400" rtl="0" eaLnBrk="1" latinLnBrk="0" hangingPunct="1">
      <a:defRPr sz="4400"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6CBC"/>
    <a:srgbClr val="FF33CC"/>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78" autoAdjust="0"/>
    <p:restoredTop sz="90083" autoAdjust="0"/>
  </p:normalViewPr>
  <p:slideViewPr>
    <p:cSldViewPr>
      <p:cViewPr>
        <p:scale>
          <a:sx n="48" d="100"/>
          <a:sy n="48" d="100"/>
        </p:scale>
        <p:origin x="-248" y="-272"/>
      </p:cViewPr>
      <p:guideLst>
        <p:guide orient="horz" pos="2160"/>
        <p:guide pos="2880"/>
      </p:guideLst>
    </p:cSldViewPr>
  </p:slideViewPr>
  <p:outlineViewPr>
    <p:cViewPr>
      <p:scale>
        <a:sx n="33" d="100"/>
        <a:sy n="33" d="100"/>
      </p:scale>
      <p:origin x="0" y="2749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13C86-B958-4E15-8F85-97C7840ECC9C}" type="doc">
      <dgm:prSet loTypeId="urn:microsoft.com/office/officeart/2005/8/layout/venn1" loCatId="relationship" qsTypeId="urn:microsoft.com/office/officeart/2005/8/quickstyle/simple5" qsCatId="simple" csTypeId="urn:microsoft.com/office/officeart/2005/8/colors/colorful5" csCatId="colorful"/>
      <dgm:spPr/>
      <dgm:t>
        <a:bodyPr/>
        <a:lstStyle/>
        <a:p>
          <a:endParaRPr lang="en-IE"/>
        </a:p>
      </dgm:t>
    </dgm:pt>
    <dgm:pt modelId="{128CF77C-3C1B-4AB5-B830-42BFA333948C}">
      <dgm:prSet/>
      <dgm:spPr/>
      <dgm:t>
        <a:bodyPr/>
        <a:lstStyle/>
        <a:p>
          <a:pPr rtl="0"/>
          <a:r>
            <a:rPr lang="en-IE" dirty="0" smtClean="0"/>
            <a:t>Attention</a:t>
          </a:r>
          <a:endParaRPr lang="en-IE" dirty="0"/>
        </a:p>
      </dgm:t>
    </dgm:pt>
    <dgm:pt modelId="{220361B9-DE15-42E3-BFA7-D982554F48B1}" type="parTrans" cxnId="{3E605C95-AF44-40CB-A6FA-6A0DAAFAC1D2}">
      <dgm:prSet/>
      <dgm:spPr/>
      <dgm:t>
        <a:bodyPr/>
        <a:lstStyle/>
        <a:p>
          <a:endParaRPr lang="en-IE"/>
        </a:p>
      </dgm:t>
    </dgm:pt>
    <dgm:pt modelId="{FED78098-A2BE-4B82-AE65-0AD9FAA2156A}" type="sibTrans" cxnId="{3E605C95-AF44-40CB-A6FA-6A0DAAFAC1D2}">
      <dgm:prSet/>
      <dgm:spPr/>
      <dgm:t>
        <a:bodyPr/>
        <a:lstStyle/>
        <a:p>
          <a:endParaRPr lang="en-IE"/>
        </a:p>
      </dgm:t>
    </dgm:pt>
    <dgm:pt modelId="{8D57F758-CC0B-453C-8D8F-4B9E76C41482}">
      <dgm:prSet/>
      <dgm:spPr/>
      <dgm:t>
        <a:bodyPr/>
        <a:lstStyle/>
        <a:p>
          <a:pPr rtl="0"/>
          <a:r>
            <a:rPr lang="en-IE" dirty="0" smtClean="0"/>
            <a:t>Perception</a:t>
          </a:r>
          <a:endParaRPr lang="en-IE" dirty="0"/>
        </a:p>
      </dgm:t>
    </dgm:pt>
    <dgm:pt modelId="{26C27169-62AB-4A82-B7CC-7ABCF4A39057}" type="parTrans" cxnId="{46563F49-B09A-499E-8557-641113F6A8D7}">
      <dgm:prSet/>
      <dgm:spPr/>
      <dgm:t>
        <a:bodyPr/>
        <a:lstStyle/>
        <a:p>
          <a:endParaRPr lang="en-IE"/>
        </a:p>
      </dgm:t>
    </dgm:pt>
    <dgm:pt modelId="{66FCDF18-69DA-401C-8CF8-C0FDB74FEEB7}" type="sibTrans" cxnId="{46563F49-B09A-499E-8557-641113F6A8D7}">
      <dgm:prSet/>
      <dgm:spPr/>
      <dgm:t>
        <a:bodyPr/>
        <a:lstStyle/>
        <a:p>
          <a:endParaRPr lang="en-IE"/>
        </a:p>
      </dgm:t>
    </dgm:pt>
    <dgm:pt modelId="{71222308-44A9-4F16-B95E-5570EAD64F17}">
      <dgm:prSet/>
      <dgm:spPr/>
      <dgm:t>
        <a:bodyPr/>
        <a:lstStyle/>
        <a:p>
          <a:pPr rtl="0"/>
          <a:r>
            <a:rPr lang="en-IE" dirty="0" smtClean="0"/>
            <a:t>Short term memory</a:t>
          </a:r>
          <a:endParaRPr lang="en-IE" dirty="0"/>
        </a:p>
      </dgm:t>
    </dgm:pt>
    <dgm:pt modelId="{23BE25A3-4740-4B70-BB80-D5FE6B6A3525}" type="parTrans" cxnId="{FFFE3CB4-95D9-425C-82DD-260188BC7319}">
      <dgm:prSet/>
      <dgm:spPr/>
      <dgm:t>
        <a:bodyPr/>
        <a:lstStyle/>
        <a:p>
          <a:endParaRPr lang="en-IE"/>
        </a:p>
      </dgm:t>
    </dgm:pt>
    <dgm:pt modelId="{498AC245-5474-4D08-8ABA-791D4C2D3DE8}" type="sibTrans" cxnId="{FFFE3CB4-95D9-425C-82DD-260188BC7319}">
      <dgm:prSet/>
      <dgm:spPr/>
      <dgm:t>
        <a:bodyPr/>
        <a:lstStyle/>
        <a:p>
          <a:endParaRPr lang="en-IE"/>
        </a:p>
      </dgm:t>
    </dgm:pt>
    <dgm:pt modelId="{72725562-4EAC-404A-AAE8-F8874D5ACE7B}">
      <dgm:prSet/>
      <dgm:spPr/>
      <dgm:t>
        <a:bodyPr/>
        <a:lstStyle/>
        <a:p>
          <a:pPr rtl="0"/>
          <a:r>
            <a:rPr lang="en-IE" dirty="0" smtClean="0"/>
            <a:t>Comprehension</a:t>
          </a:r>
          <a:endParaRPr lang="en-IE" dirty="0"/>
        </a:p>
      </dgm:t>
    </dgm:pt>
    <dgm:pt modelId="{93EA8FE4-34B5-4D61-BDCA-C580B5705051}" type="parTrans" cxnId="{8C6AA70B-805F-4844-BFB3-85BD94EC6FDD}">
      <dgm:prSet/>
      <dgm:spPr/>
      <dgm:t>
        <a:bodyPr/>
        <a:lstStyle/>
        <a:p>
          <a:endParaRPr lang="en-IE"/>
        </a:p>
      </dgm:t>
    </dgm:pt>
    <dgm:pt modelId="{DA0CF39B-ACD4-4B08-8A69-6B298F77C641}" type="sibTrans" cxnId="{8C6AA70B-805F-4844-BFB3-85BD94EC6FDD}">
      <dgm:prSet/>
      <dgm:spPr/>
      <dgm:t>
        <a:bodyPr/>
        <a:lstStyle/>
        <a:p>
          <a:endParaRPr lang="en-IE"/>
        </a:p>
      </dgm:t>
    </dgm:pt>
    <dgm:pt modelId="{71105358-7614-427D-92F7-67B97BFDD817}">
      <dgm:prSet/>
      <dgm:spPr/>
      <dgm:t>
        <a:bodyPr/>
        <a:lstStyle/>
        <a:p>
          <a:pPr rtl="0"/>
          <a:r>
            <a:rPr lang="en-IE" dirty="0" smtClean="0"/>
            <a:t>Expression</a:t>
          </a:r>
          <a:endParaRPr lang="en-IE" dirty="0"/>
        </a:p>
      </dgm:t>
    </dgm:pt>
    <dgm:pt modelId="{D51880C8-5D0A-46E3-995B-D61A25248522}" type="parTrans" cxnId="{30D96C4E-E2F4-4A66-8807-6D020178340D}">
      <dgm:prSet/>
      <dgm:spPr/>
      <dgm:t>
        <a:bodyPr/>
        <a:lstStyle/>
        <a:p>
          <a:endParaRPr lang="en-IE"/>
        </a:p>
      </dgm:t>
    </dgm:pt>
    <dgm:pt modelId="{36FA6D54-BEB0-4633-BAA1-F2085E999D5C}" type="sibTrans" cxnId="{30D96C4E-E2F4-4A66-8807-6D020178340D}">
      <dgm:prSet/>
      <dgm:spPr/>
      <dgm:t>
        <a:bodyPr/>
        <a:lstStyle/>
        <a:p>
          <a:endParaRPr lang="en-IE"/>
        </a:p>
      </dgm:t>
    </dgm:pt>
    <dgm:pt modelId="{07F18627-42A3-450C-9531-F64E1A10D604}">
      <dgm:prSet/>
      <dgm:spPr/>
      <dgm:t>
        <a:bodyPr/>
        <a:lstStyle/>
        <a:p>
          <a:pPr rtl="0"/>
          <a:r>
            <a:rPr lang="en-IE" dirty="0" smtClean="0"/>
            <a:t>Coping with change</a:t>
          </a:r>
          <a:endParaRPr lang="en-GB" dirty="0"/>
        </a:p>
      </dgm:t>
    </dgm:pt>
    <dgm:pt modelId="{BB5B7BCA-ED18-4B88-BA1B-968812D819C5}" type="parTrans" cxnId="{764DBF22-4FBA-45F5-8E02-7265916A99FE}">
      <dgm:prSet/>
      <dgm:spPr/>
      <dgm:t>
        <a:bodyPr/>
        <a:lstStyle/>
        <a:p>
          <a:endParaRPr lang="en-IE"/>
        </a:p>
      </dgm:t>
    </dgm:pt>
    <dgm:pt modelId="{1D1CA761-93D2-41D3-98BD-59F121C70870}" type="sibTrans" cxnId="{764DBF22-4FBA-45F5-8E02-7265916A99FE}">
      <dgm:prSet/>
      <dgm:spPr/>
      <dgm:t>
        <a:bodyPr/>
        <a:lstStyle/>
        <a:p>
          <a:endParaRPr lang="en-IE"/>
        </a:p>
      </dgm:t>
    </dgm:pt>
    <dgm:pt modelId="{852DA24A-D5AB-46E3-BCC0-5EF03671567E}" type="pres">
      <dgm:prSet presAssocID="{4CB13C86-B958-4E15-8F85-97C7840ECC9C}" presName="compositeShape" presStyleCnt="0">
        <dgm:presLayoutVars>
          <dgm:chMax val="7"/>
          <dgm:dir/>
          <dgm:resizeHandles val="exact"/>
        </dgm:presLayoutVars>
      </dgm:prSet>
      <dgm:spPr/>
      <dgm:t>
        <a:bodyPr/>
        <a:lstStyle/>
        <a:p>
          <a:endParaRPr lang="en-IE"/>
        </a:p>
      </dgm:t>
    </dgm:pt>
    <dgm:pt modelId="{B5D22295-2012-4395-B78D-ECF466C7FEE0}" type="pres">
      <dgm:prSet presAssocID="{128CF77C-3C1B-4AB5-B830-42BFA333948C}" presName="circ1" presStyleLbl="vennNode1" presStyleIdx="0" presStyleCnt="6"/>
      <dgm:spPr>
        <a:solidFill>
          <a:srgbClr val="FFFF00"/>
        </a:solidFill>
      </dgm:spPr>
      <dgm:t>
        <a:bodyPr/>
        <a:lstStyle/>
        <a:p>
          <a:endParaRPr lang="en-IE"/>
        </a:p>
      </dgm:t>
    </dgm:pt>
    <dgm:pt modelId="{9E129689-F7E9-4F22-9074-D1941496BFCE}" type="pres">
      <dgm:prSet presAssocID="{128CF77C-3C1B-4AB5-B830-42BFA333948C}" presName="circ1Tx" presStyleLbl="revTx" presStyleIdx="0" presStyleCnt="0">
        <dgm:presLayoutVars>
          <dgm:chMax val="0"/>
          <dgm:chPref val="0"/>
          <dgm:bulletEnabled val="1"/>
        </dgm:presLayoutVars>
      </dgm:prSet>
      <dgm:spPr/>
      <dgm:t>
        <a:bodyPr/>
        <a:lstStyle/>
        <a:p>
          <a:endParaRPr lang="en-IE"/>
        </a:p>
      </dgm:t>
    </dgm:pt>
    <dgm:pt modelId="{BBA2F215-9D96-48C8-8D7D-E3BF533A4A79}" type="pres">
      <dgm:prSet presAssocID="{8D57F758-CC0B-453C-8D8F-4B9E76C41482}" presName="circ2" presStyleLbl="vennNode1" presStyleIdx="1" presStyleCnt="6"/>
      <dgm:spPr>
        <a:solidFill>
          <a:schemeClr val="accent6">
            <a:lumMod val="50000"/>
          </a:schemeClr>
        </a:solidFill>
      </dgm:spPr>
      <dgm:t>
        <a:bodyPr/>
        <a:lstStyle/>
        <a:p>
          <a:endParaRPr lang="en-IE"/>
        </a:p>
      </dgm:t>
    </dgm:pt>
    <dgm:pt modelId="{C8841666-EE18-416B-A2E8-EFF2DD924B92}" type="pres">
      <dgm:prSet presAssocID="{8D57F758-CC0B-453C-8D8F-4B9E76C41482}" presName="circ2Tx" presStyleLbl="revTx" presStyleIdx="0" presStyleCnt="0">
        <dgm:presLayoutVars>
          <dgm:chMax val="0"/>
          <dgm:chPref val="0"/>
          <dgm:bulletEnabled val="1"/>
        </dgm:presLayoutVars>
      </dgm:prSet>
      <dgm:spPr/>
      <dgm:t>
        <a:bodyPr/>
        <a:lstStyle/>
        <a:p>
          <a:endParaRPr lang="en-IE"/>
        </a:p>
      </dgm:t>
    </dgm:pt>
    <dgm:pt modelId="{F0E4D960-EC90-49C5-A84A-DCBEDA27CB15}" type="pres">
      <dgm:prSet presAssocID="{71222308-44A9-4F16-B95E-5570EAD64F17}" presName="circ3" presStyleLbl="vennNode1" presStyleIdx="2" presStyleCnt="6"/>
      <dgm:spPr>
        <a:solidFill>
          <a:srgbClr val="7030A0"/>
        </a:solidFill>
        <a:ln>
          <a:solidFill>
            <a:srgbClr val="7030A0"/>
          </a:solidFill>
        </a:ln>
      </dgm:spPr>
      <dgm:t>
        <a:bodyPr/>
        <a:lstStyle/>
        <a:p>
          <a:endParaRPr lang="en-IE"/>
        </a:p>
      </dgm:t>
    </dgm:pt>
    <dgm:pt modelId="{2AF1964D-A445-47AF-AA58-3B59B6DB2BF9}" type="pres">
      <dgm:prSet presAssocID="{71222308-44A9-4F16-B95E-5570EAD64F17}" presName="circ3Tx" presStyleLbl="revTx" presStyleIdx="0" presStyleCnt="0">
        <dgm:presLayoutVars>
          <dgm:chMax val="0"/>
          <dgm:chPref val="0"/>
          <dgm:bulletEnabled val="1"/>
        </dgm:presLayoutVars>
      </dgm:prSet>
      <dgm:spPr/>
      <dgm:t>
        <a:bodyPr/>
        <a:lstStyle/>
        <a:p>
          <a:endParaRPr lang="en-IE"/>
        </a:p>
      </dgm:t>
    </dgm:pt>
    <dgm:pt modelId="{DEDFD86A-4E61-44B6-91C3-620A1D50A65D}" type="pres">
      <dgm:prSet presAssocID="{72725562-4EAC-404A-AAE8-F8874D5ACE7B}" presName="circ4" presStyleLbl="vennNode1" presStyleIdx="3" presStyleCnt="6"/>
      <dgm:spPr>
        <a:solidFill>
          <a:srgbClr val="002060"/>
        </a:solidFill>
      </dgm:spPr>
      <dgm:t>
        <a:bodyPr/>
        <a:lstStyle/>
        <a:p>
          <a:endParaRPr lang="en-IE"/>
        </a:p>
      </dgm:t>
    </dgm:pt>
    <dgm:pt modelId="{CA69B2B0-B38C-418F-A06F-2CB28B65345E}" type="pres">
      <dgm:prSet presAssocID="{72725562-4EAC-404A-AAE8-F8874D5ACE7B}" presName="circ4Tx" presStyleLbl="revTx" presStyleIdx="0" presStyleCnt="0">
        <dgm:presLayoutVars>
          <dgm:chMax val="0"/>
          <dgm:chPref val="0"/>
          <dgm:bulletEnabled val="1"/>
        </dgm:presLayoutVars>
      </dgm:prSet>
      <dgm:spPr/>
      <dgm:t>
        <a:bodyPr/>
        <a:lstStyle/>
        <a:p>
          <a:endParaRPr lang="en-IE"/>
        </a:p>
      </dgm:t>
    </dgm:pt>
    <dgm:pt modelId="{FA999CAA-6A74-4783-9314-C91E4F4D49F1}" type="pres">
      <dgm:prSet presAssocID="{71105358-7614-427D-92F7-67B97BFDD817}" presName="circ5" presStyleLbl="vennNode1" presStyleIdx="4" presStyleCnt="6"/>
      <dgm:spPr>
        <a:solidFill>
          <a:schemeClr val="accent1">
            <a:lumMod val="60000"/>
            <a:lumOff val="40000"/>
          </a:schemeClr>
        </a:solidFill>
      </dgm:spPr>
      <dgm:t>
        <a:bodyPr/>
        <a:lstStyle/>
        <a:p>
          <a:endParaRPr lang="en-IE"/>
        </a:p>
      </dgm:t>
    </dgm:pt>
    <dgm:pt modelId="{9B9F74E9-6E18-434F-9614-04B807A9F064}" type="pres">
      <dgm:prSet presAssocID="{71105358-7614-427D-92F7-67B97BFDD817}" presName="circ5Tx" presStyleLbl="revTx" presStyleIdx="0" presStyleCnt="0">
        <dgm:presLayoutVars>
          <dgm:chMax val="0"/>
          <dgm:chPref val="0"/>
          <dgm:bulletEnabled val="1"/>
        </dgm:presLayoutVars>
      </dgm:prSet>
      <dgm:spPr/>
      <dgm:t>
        <a:bodyPr/>
        <a:lstStyle/>
        <a:p>
          <a:endParaRPr lang="en-IE"/>
        </a:p>
      </dgm:t>
    </dgm:pt>
    <dgm:pt modelId="{214A9F45-8932-43AA-9214-6A90B86DDD47}" type="pres">
      <dgm:prSet presAssocID="{07F18627-42A3-450C-9531-F64E1A10D604}" presName="circ6" presStyleLbl="vennNode1" presStyleIdx="5" presStyleCnt="6"/>
      <dgm:spPr/>
    </dgm:pt>
    <dgm:pt modelId="{3B7DE71B-C47A-4E14-9ECC-4704408EF1B9}" type="pres">
      <dgm:prSet presAssocID="{07F18627-42A3-450C-9531-F64E1A10D604}" presName="circ6Tx" presStyleLbl="revTx" presStyleIdx="0" presStyleCnt="0">
        <dgm:presLayoutVars>
          <dgm:chMax val="0"/>
          <dgm:chPref val="0"/>
          <dgm:bulletEnabled val="1"/>
        </dgm:presLayoutVars>
      </dgm:prSet>
      <dgm:spPr/>
      <dgm:t>
        <a:bodyPr/>
        <a:lstStyle/>
        <a:p>
          <a:endParaRPr lang="en-IE"/>
        </a:p>
      </dgm:t>
    </dgm:pt>
  </dgm:ptLst>
  <dgm:cxnLst>
    <dgm:cxn modelId="{764DBF22-4FBA-45F5-8E02-7265916A99FE}" srcId="{4CB13C86-B958-4E15-8F85-97C7840ECC9C}" destId="{07F18627-42A3-450C-9531-F64E1A10D604}" srcOrd="5" destOrd="0" parTransId="{BB5B7BCA-ED18-4B88-BA1B-968812D819C5}" sibTransId="{1D1CA761-93D2-41D3-98BD-59F121C70870}"/>
    <dgm:cxn modelId="{8C6AA70B-805F-4844-BFB3-85BD94EC6FDD}" srcId="{4CB13C86-B958-4E15-8F85-97C7840ECC9C}" destId="{72725562-4EAC-404A-AAE8-F8874D5ACE7B}" srcOrd="3" destOrd="0" parTransId="{93EA8FE4-34B5-4D61-BDCA-C580B5705051}" sibTransId="{DA0CF39B-ACD4-4B08-8A69-6B298F77C641}"/>
    <dgm:cxn modelId="{CE4FD7D7-156D-4C77-892B-601772693D09}" type="presOf" srcId="{71222308-44A9-4F16-B95E-5570EAD64F17}" destId="{2AF1964D-A445-47AF-AA58-3B59B6DB2BF9}" srcOrd="0" destOrd="0" presId="urn:microsoft.com/office/officeart/2005/8/layout/venn1"/>
    <dgm:cxn modelId="{46563F49-B09A-499E-8557-641113F6A8D7}" srcId="{4CB13C86-B958-4E15-8F85-97C7840ECC9C}" destId="{8D57F758-CC0B-453C-8D8F-4B9E76C41482}" srcOrd="1" destOrd="0" parTransId="{26C27169-62AB-4A82-B7CC-7ABCF4A39057}" sibTransId="{66FCDF18-69DA-401C-8CF8-C0FDB74FEEB7}"/>
    <dgm:cxn modelId="{55EE8517-6E7A-463A-B370-D115EAD428C0}" type="presOf" srcId="{8D57F758-CC0B-453C-8D8F-4B9E76C41482}" destId="{C8841666-EE18-416B-A2E8-EFF2DD924B92}" srcOrd="0" destOrd="0" presId="urn:microsoft.com/office/officeart/2005/8/layout/venn1"/>
    <dgm:cxn modelId="{FFFE3CB4-95D9-425C-82DD-260188BC7319}" srcId="{4CB13C86-B958-4E15-8F85-97C7840ECC9C}" destId="{71222308-44A9-4F16-B95E-5570EAD64F17}" srcOrd="2" destOrd="0" parTransId="{23BE25A3-4740-4B70-BB80-D5FE6B6A3525}" sibTransId="{498AC245-5474-4D08-8ABA-791D4C2D3DE8}"/>
    <dgm:cxn modelId="{7B612CA9-16D0-443A-B5E5-8A9C0CF586D3}" type="presOf" srcId="{71105358-7614-427D-92F7-67B97BFDD817}" destId="{9B9F74E9-6E18-434F-9614-04B807A9F064}" srcOrd="0" destOrd="0" presId="urn:microsoft.com/office/officeart/2005/8/layout/venn1"/>
    <dgm:cxn modelId="{37DBBED9-2268-44A4-9D79-5103D7424C36}" type="presOf" srcId="{4CB13C86-B958-4E15-8F85-97C7840ECC9C}" destId="{852DA24A-D5AB-46E3-BCC0-5EF03671567E}" srcOrd="0" destOrd="0" presId="urn:microsoft.com/office/officeart/2005/8/layout/venn1"/>
    <dgm:cxn modelId="{BEE0964B-72D3-4B77-9077-13A755FBEDC6}" type="presOf" srcId="{07F18627-42A3-450C-9531-F64E1A10D604}" destId="{3B7DE71B-C47A-4E14-9ECC-4704408EF1B9}" srcOrd="0" destOrd="0" presId="urn:microsoft.com/office/officeart/2005/8/layout/venn1"/>
    <dgm:cxn modelId="{74916CF7-B724-4F8F-8068-A1A62A73F98F}" type="presOf" srcId="{128CF77C-3C1B-4AB5-B830-42BFA333948C}" destId="{9E129689-F7E9-4F22-9074-D1941496BFCE}" srcOrd="0" destOrd="0" presId="urn:microsoft.com/office/officeart/2005/8/layout/venn1"/>
    <dgm:cxn modelId="{30D96C4E-E2F4-4A66-8807-6D020178340D}" srcId="{4CB13C86-B958-4E15-8F85-97C7840ECC9C}" destId="{71105358-7614-427D-92F7-67B97BFDD817}" srcOrd="4" destOrd="0" parTransId="{D51880C8-5D0A-46E3-995B-D61A25248522}" sibTransId="{36FA6D54-BEB0-4633-BAA1-F2085E999D5C}"/>
    <dgm:cxn modelId="{96D7ECE1-64A1-44A7-BE0F-F72C3D285ECF}" type="presOf" srcId="{72725562-4EAC-404A-AAE8-F8874D5ACE7B}" destId="{CA69B2B0-B38C-418F-A06F-2CB28B65345E}" srcOrd="0" destOrd="0" presId="urn:microsoft.com/office/officeart/2005/8/layout/venn1"/>
    <dgm:cxn modelId="{3E605C95-AF44-40CB-A6FA-6A0DAAFAC1D2}" srcId="{4CB13C86-B958-4E15-8F85-97C7840ECC9C}" destId="{128CF77C-3C1B-4AB5-B830-42BFA333948C}" srcOrd="0" destOrd="0" parTransId="{220361B9-DE15-42E3-BFA7-D982554F48B1}" sibTransId="{FED78098-A2BE-4B82-AE65-0AD9FAA2156A}"/>
    <dgm:cxn modelId="{CF0A30E6-6D27-46F5-8FED-5081DC5F54CF}" type="presParOf" srcId="{852DA24A-D5AB-46E3-BCC0-5EF03671567E}" destId="{B5D22295-2012-4395-B78D-ECF466C7FEE0}" srcOrd="0" destOrd="0" presId="urn:microsoft.com/office/officeart/2005/8/layout/venn1"/>
    <dgm:cxn modelId="{A9EDF941-D6AD-4A66-9F84-5A8B475D992F}" type="presParOf" srcId="{852DA24A-D5AB-46E3-BCC0-5EF03671567E}" destId="{9E129689-F7E9-4F22-9074-D1941496BFCE}" srcOrd="1" destOrd="0" presId="urn:microsoft.com/office/officeart/2005/8/layout/venn1"/>
    <dgm:cxn modelId="{25A3C69B-4A83-431F-B8BB-EA5AFF8FBD0F}" type="presParOf" srcId="{852DA24A-D5AB-46E3-BCC0-5EF03671567E}" destId="{BBA2F215-9D96-48C8-8D7D-E3BF533A4A79}" srcOrd="2" destOrd="0" presId="urn:microsoft.com/office/officeart/2005/8/layout/venn1"/>
    <dgm:cxn modelId="{B6EDFEAD-2025-4FE1-873F-3657BA3316E6}" type="presParOf" srcId="{852DA24A-D5AB-46E3-BCC0-5EF03671567E}" destId="{C8841666-EE18-416B-A2E8-EFF2DD924B92}" srcOrd="3" destOrd="0" presId="urn:microsoft.com/office/officeart/2005/8/layout/venn1"/>
    <dgm:cxn modelId="{FD9222EA-3977-4D67-BC5B-981373953654}" type="presParOf" srcId="{852DA24A-D5AB-46E3-BCC0-5EF03671567E}" destId="{F0E4D960-EC90-49C5-A84A-DCBEDA27CB15}" srcOrd="4" destOrd="0" presId="urn:microsoft.com/office/officeart/2005/8/layout/venn1"/>
    <dgm:cxn modelId="{613DBBFA-0699-4A00-88BA-B4979456F56E}" type="presParOf" srcId="{852DA24A-D5AB-46E3-BCC0-5EF03671567E}" destId="{2AF1964D-A445-47AF-AA58-3B59B6DB2BF9}" srcOrd="5" destOrd="0" presId="urn:microsoft.com/office/officeart/2005/8/layout/venn1"/>
    <dgm:cxn modelId="{8333C38E-996D-44A3-AD9E-FC0792E7ECF7}" type="presParOf" srcId="{852DA24A-D5AB-46E3-BCC0-5EF03671567E}" destId="{DEDFD86A-4E61-44B6-91C3-620A1D50A65D}" srcOrd="6" destOrd="0" presId="urn:microsoft.com/office/officeart/2005/8/layout/venn1"/>
    <dgm:cxn modelId="{263761BB-2DF3-40BA-BF18-F684F0581719}" type="presParOf" srcId="{852DA24A-D5AB-46E3-BCC0-5EF03671567E}" destId="{CA69B2B0-B38C-418F-A06F-2CB28B65345E}" srcOrd="7" destOrd="0" presId="urn:microsoft.com/office/officeart/2005/8/layout/venn1"/>
    <dgm:cxn modelId="{36D7396B-FE12-47A0-BAD1-1F037A5E51E0}" type="presParOf" srcId="{852DA24A-D5AB-46E3-BCC0-5EF03671567E}" destId="{FA999CAA-6A74-4783-9314-C91E4F4D49F1}" srcOrd="8" destOrd="0" presId="urn:microsoft.com/office/officeart/2005/8/layout/venn1"/>
    <dgm:cxn modelId="{CFC1364C-F4B3-4C91-ACB3-AF24E3928D9B}" type="presParOf" srcId="{852DA24A-D5AB-46E3-BCC0-5EF03671567E}" destId="{9B9F74E9-6E18-434F-9614-04B807A9F064}" srcOrd="9" destOrd="0" presId="urn:microsoft.com/office/officeart/2005/8/layout/venn1"/>
    <dgm:cxn modelId="{60E360A5-D5ED-4EF7-9DEA-465EF6688DF1}" type="presParOf" srcId="{852DA24A-D5AB-46E3-BCC0-5EF03671567E}" destId="{214A9F45-8932-43AA-9214-6A90B86DDD47}" srcOrd="10" destOrd="0" presId="urn:microsoft.com/office/officeart/2005/8/layout/venn1"/>
    <dgm:cxn modelId="{98E1A703-B370-42D9-B39B-6149FBC7D885}" type="presParOf" srcId="{852DA24A-D5AB-46E3-BCC0-5EF03671567E}" destId="{3B7DE71B-C47A-4E14-9ECC-4704408EF1B9}" srcOrd="11"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F174B-3F18-4E72-BF29-90BA8E4F208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IE"/>
        </a:p>
      </dgm:t>
    </dgm:pt>
    <dgm:pt modelId="{ABB89F80-4950-48A4-A9E6-3423651C323E}">
      <dgm:prSet phldrT="[Text]"/>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E" dirty="0" smtClean="0">
              <a:solidFill>
                <a:srgbClr val="7030A0"/>
              </a:solidFill>
            </a:rPr>
            <a:t>Parents</a:t>
          </a:r>
        </a:p>
        <a:p>
          <a:pPr defTabSz="1066800">
            <a:lnSpc>
              <a:spcPct val="90000"/>
            </a:lnSpc>
            <a:spcBef>
              <a:spcPct val="0"/>
            </a:spcBef>
            <a:spcAft>
              <a:spcPct val="35000"/>
            </a:spcAft>
          </a:pPr>
          <a:endParaRPr lang="en-IE" dirty="0"/>
        </a:p>
      </dgm:t>
    </dgm:pt>
    <dgm:pt modelId="{77313325-99E7-445E-8FEB-22BB17F30D33}" type="parTrans" cxnId="{FFAF7E41-74CE-4B3D-881B-6831F79BFE89}">
      <dgm:prSet/>
      <dgm:spPr/>
      <dgm:t>
        <a:bodyPr/>
        <a:lstStyle/>
        <a:p>
          <a:endParaRPr lang="en-IE"/>
        </a:p>
      </dgm:t>
    </dgm:pt>
    <dgm:pt modelId="{631B8C8A-B4CD-4036-AD84-C2F0258271F1}" type="sibTrans" cxnId="{FFAF7E41-74CE-4B3D-881B-6831F79BFE89}">
      <dgm:prSet/>
      <dgm:spPr/>
      <dgm:t>
        <a:bodyPr/>
        <a:lstStyle/>
        <a:p>
          <a:endParaRPr lang="en-IE"/>
        </a:p>
      </dgm:t>
    </dgm:pt>
    <dgm:pt modelId="{5B3141CA-B71B-4390-BC25-26C2AEB78015}">
      <dgm:prSet phldrT="[Text]"/>
      <dgm:spPr>
        <a:solidFill>
          <a:srgbClr val="FF33CC"/>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E" dirty="0" smtClean="0">
              <a:solidFill>
                <a:srgbClr val="00B050"/>
              </a:solidFill>
            </a:rPr>
            <a:t>T</a:t>
          </a:r>
          <a:r>
            <a:rPr lang="en-IE" dirty="0" smtClean="0">
              <a:solidFill>
                <a:schemeClr val="tx1"/>
              </a:solidFill>
            </a:rPr>
            <a:t>eachers</a:t>
          </a:r>
        </a:p>
        <a:p>
          <a:pPr defTabSz="533400">
            <a:lnSpc>
              <a:spcPct val="90000"/>
            </a:lnSpc>
            <a:spcBef>
              <a:spcPct val="0"/>
            </a:spcBef>
            <a:spcAft>
              <a:spcPct val="35000"/>
            </a:spcAft>
          </a:pPr>
          <a:endParaRPr lang="en-IE" dirty="0"/>
        </a:p>
      </dgm:t>
    </dgm:pt>
    <dgm:pt modelId="{04CB06E3-51DF-4801-BFED-05F82F32173F}" type="parTrans" cxnId="{BEDBBA5A-79EA-4E4E-8E66-93F3A1931E4A}">
      <dgm:prSet/>
      <dgm:spPr/>
      <dgm:t>
        <a:bodyPr/>
        <a:lstStyle/>
        <a:p>
          <a:endParaRPr lang="en-IE"/>
        </a:p>
      </dgm:t>
    </dgm:pt>
    <dgm:pt modelId="{6945F7EB-9AFC-4180-8F66-31626E8AD511}" type="sibTrans" cxnId="{BEDBBA5A-79EA-4E4E-8E66-93F3A1931E4A}">
      <dgm:prSet/>
      <dgm:spPr/>
      <dgm:t>
        <a:bodyPr/>
        <a:lstStyle/>
        <a:p>
          <a:endParaRPr lang="en-IE"/>
        </a:p>
      </dgm:t>
    </dgm:pt>
    <dgm:pt modelId="{2A334B48-9165-416D-9BCB-D845C89229F1}">
      <dgm:prSet phldrT="[Text]"/>
      <dgm:spPr>
        <a:solidFill>
          <a:srgbClr val="00B0F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E" dirty="0" smtClean="0"/>
            <a:t>Student Need</a:t>
          </a:r>
        </a:p>
        <a:p>
          <a:pPr defTabSz="533400">
            <a:lnSpc>
              <a:spcPct val="90000"/>
            </a:lnSpc>
            <a:spcBef>
              <a:spcPct val="0"/>
            </a:spcBef>
            <a:spcAft>
              <a:spcPct val="35000"/>
            </a:spcAft>
          </a:pPr>
          <a:endParaRPr lang="en-IE" dirty="0"/>
        </a:p>
      </dgm:t>
    </dgm:pt>
    <dgm:pt modelId="{35444ECC-92AD-415C-95DC-B7A08466825C}" type="parTrans" cxnId="{DD1B4F01-EB88-4E50-829E-1965639EBE3C}">
      <dgm:prSet/>
      <dgm:spPr/>
      <dgm:t>
        <a:bodyPr/>
        <a:lstStyle/>
        <a:p>
          <a:endParaRPr lang="en-IE"/>
        </a:p>
      </dgm:t>
    </dgm:pt>
    <dgm:pt modelId="{63DDE51E-32D0-4EE5-9F73-D191378FC6C4}" type="sibTrans" cxnId="{DD1B4F01-EB88-4E50-829E-1965639EBE3C}">
      <dgm:prSet/>
      <dgm:spPr/>
      <dgm:t>
        <a:bodyPr/>
        <a:lstStyle/>
        <a:p>
          <a:endParaRPr lang="en-IE"/>
        </a:p>
      </dgm:t>
    </dgm:pt>
    <dgm:pt modelId="{DC5A881D-C633-4520-BA56-EF844674120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E" dirty="0" smtClean="0"/>
            <a:t>SENO</a:t>
          </a:r>
        </a:p>
        <a:p>
          <a:pPr defTabSz="533400">
            <a:lnSpc>
              <a:spcPct val="90000"/>
            </a:lnSpc>
            <a:spcBef>
              <a:spcPct val="0"/>
            </a:spcBef>
            <a:spcAft>
              <a:spcPct val="35000"/>
            </a:spcAft>
          </a:pPr>
          <a:endParaRPr lang="en-IE" dirty="0"/>
        </a:p>
      </dgm:t>
    </dgm:pt>
    <dgm:pt modelId="{29BFF328-377D-4F1F-9ED5-99C2E007711B}" type="parTrans" cxnId="{2099B0B2-F533-49EF-B85E-DD9B3344EC0D}">
      <dgm:prSet/>
      <dgm:spPr/>
      <dgm:t>
        <a:bodyPr/>
        <a:lstStyle/>
        <a:p>
          <a:endParaRPr lang="en-IE"/>
        </a:p>
      </dgm:t>
    </dgm:pt>
    <dgm:pt modelId="{397BEFD9-4178-4A1D-8161-33AFD9AF4D3C}" type="sibTrans" cxnId="{2099B0B2-F533-49EF-B85E-DD9B3344EC0D}">
      <dgm:prSet/>
      <dgm:spPr/>
      <dgm:t>
        <a:bodyPr/>
        <a:lstStyle/>
        <a:p>
          <a:endParaRPr lang="en-IE"/>
        </a:p>
      </dgm:t>
    </dgm:pt>
    <dgm:pt modelId="{447DEE73-61DB-4F49-A55C-2724AC96ECE8}">
      <dgm:prSet phldrT="[Text]"/>
      <dgm:spPr>
        <a:solidFill>
          <a:srgbClr val="FF0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E" dirty="0" smtClean="0">
              <a:solidFill>
                <a:srgbClr val="00B0F0"/>
              </a:solidFill>
            </a:rPr>
            <a:t>Professionals</a:t>
          </a:r>
        </a:p>
        <a:p>
          <a:pPr defTabSz="711200">
            <a:lnSpc>
              <a:spcPct val="90000"/>
            </a:lnSpc>
            <a:spcBef>
              <a:spcPct val="0"/>
            </a:spcBef>
            <a:spcAft>
              <a:spcPct val="35000"/>
            </a:spcAft>
          </a:pPr>
          <a:endParaRPr lang="en-IE" dirty="0"/>
        </a:p>
      </dgm:t>
    </dgm:pt>
    <dgm:pt modelId="{188C943F-74AA-4E85-973C-784F2BE9B292}" type="parTrans" cxnId="{5803A8EC-E5DF-4107-8BD4-5E0F564805FA}">
      <dgm:prSet/>
      <dgm:spPr/>
      <dgm:t>
        <a:bodyPr/>
        <a:lstStyle/>
        <a:p>
          <a:endParaRPr lang="en-IE"/>
        </a:p>
      </dgm:t>
    </dgm:pt>
    <dgm:pt modelId="{D262B397-3AC3-46D1-9829-6AADCABF8AE4}" type="sibTrans" cxnId="{5803A8EC-E5DF-4107-8BD4-5E0F564805FA}">
      <dgm:prSet/>
      <dgm:spPr/>
      <dgm:t>
        <a:bodyPr/>
        <a:lstStyle/>
        <a:p>
          <a:endParaRPr lang="en-IE"/>
        </a:p>
      </dgm:t>
    </dgm:pt>
    <dgm:pt modelId="{519C9364-1FB6-46D4-81EC-BE31DE27914F}" type="pres">
      <dgm:prSet presAssocID="{F53F174B-3F18-4E72-BF29-90BA8E4F2080}" presName="cycle" presStyleCnt="0">
        <dgm:presLayoutVars>
          <dgm:dir/>
          <dgm:resizeHandles val="exact"/>
        </dgm:presLayoutVars>
      </dgm:prSet>
      <dgm:spPr/>
      <dgm:t>
        <a:bodyPr/>
        <a:lstStyle/>
        <a:p>
          <a:endParaRPr lang="en-IE"/>
        </a:p>
      </dgm:t>
    </dgm:pt>
    <dgm:pt modelId="{16DE1B09-CBFF-4ABC-BF12-7755910B7F62}" type="pres">
      <dgm:prSet presAssocID="{ABB89F80-4950-48A4-A9E6-3423651C323E}" presName="node" presStyleLbl="node1" presStyleIdx="0" presStyleCnt="5" custScaleY="203583">
        <dgm:presLayoutVars>
          <dgm:bulletEnabled val="1"/>
        </dgm:presLayoutVars>
      </dgm:prSet>
      <dgm:spPr/>
      <dgm:t>
        <a:bodyPr/>
        <a:lstStyle/>
        <a:p>
          <a:endParaRPr lang="en-IE"/>
        </a:p>
      </dgm:t>
    </dgm:pt>
    <dgm:pt modelId="{3900B5B1-ADC3-4C6A-B8D6-11912B045B7E}" type="pres">
      <dgm:prSet presAssocID="{ABB89F80-4950-48A4-A9E6-3423651C323E}" presName="spNode" presStyleCnt="0"/>
      <dgm:spPr/>
    </dgm:pt>
    <dgm:pt modelId="{7CCF00EE-98D1-404A-9634-9D1C485C37F4}" type="pres">
      <dgm:prSet presAssocID="{631B8C8A-B4CD-4036-AD84-C2F0258271F1}" presName="sibTrans" presStyleLbl="sibTrans1D1" presStyleIdx="0" presStyleCnt="5"/>
      <dgm:spPr/>
      <dgm:t>
        <a:bodyPr/>
        <a:lstStyle/>
        <a:p>
          <a:endParaRPr lang="en-IE"/>
        </a:p>
      </dgm:t>
    </dgm:pt>
    <dgm:pt modelId="{F7776D8F-92B7-4DA9-A6BF-D29D718EA2C3}" type="pres">
      <dgm:prSet presAssocID="{5B3141CA-B71B-4390-BC25-26C2AEB78015}" presName="node" presStyleLbl="node1" presStyleIdx="1" presStyleCnt="5" custRadScaleRad="170497" custRadScaleInc="23780">
        <dgm:presLayoutVars>
          <dgm:bulletEnabled val="1"/>
        </dgm:presLayoutVars>
      </dgm:prSet>
      <dgm:spPr/>
      <dgm:t>
        <a:bodyPr/>
        <a:lstStyle/>
        <a:p>
          <a:endParaRPr lang="en-IE"/>
        </a:p>
      </dgm:t>
    </dgm:pt>
    <dgm:pt modelId="{CC264D81-FDC4-43A4-B03A-AB8EE276B285}" type="pres">
      <dgm:prSet presAssocID="{5B3141CA-B71B-4390-BC25-26C2AEB78015}" presName="spNode" presStyleCnt="0"/>
      <dgm:spPr/>
    </dgm:pt>
    <dgm:pt modelId="{CD583642-DE3A-4913-9D3D-BD5EB54B8CA4}" type="pres">
      <dgm:prSet presAssocID="{6945F7EB-9AFC-4180-8F66-31626E8AD511}" presName="sibTrans" presStyleLbl="sibTrans1D1" presStyleIdx="1" presStyleCnt="5"/>
      <dgm:spPr/>
      <dgm:t>
        <a:bodyPr/>
        <a:lstStyle/>
        <a:p>
          <a:endParaRPr lang="en-IE"/>
        </a:p>
      </dgm:t>
    </dgm:pt>
    <dgm:pt modelId="{9CDAFA11-C5E1-4A84-9E1E-2C0605D1CC4F}" type="pres">
      <dgm:prSet presAssocID="{2A334B48-9165-416D-9BCB-D845C89229F1}" presName="node" presStyleLbl="node1" presStyleIdx="2" presStyleCnt="5" custRadScaleRad="153924" custRadScaleInc="-90444">
        <dgm:presLayoutVars>
          <dgm:bulletEnabled val="1"/>
        </dgm:presLayoutVars>
      </dgm:prSet>
      <dgm:spPr/>
      <dgm:t>
        <a:bodyPr/>
        <a:lstStyle/>
        <a:p>
          <a:endParaRPr lang="en-IE"/>
        </a:p>
      </dgm:t>
    </dgm:pt>
    <dgm:pt modelId="{AD3CD944-AA6C-4514-BB43-FF79912CF509}" type="pres">
      <dgm:prSet presAssocID="{2A334B48-9165-416D-9BCB-D845C89229F1}" presName="spNode" presStyleCnt="0"/>
      <dgm:spPr/>
    </dgm:pt>
    <dgm:pt modelId="{986115FF-0520-4C35-8C92-6F79357E8444}" type="pres">
      <dgm:prSet presAssocID="{63DDE51E-32D0-4EE5-9F73-D191378FC6C4}" presName="sibTrans" presStyleLbl="sibTrans1D1" presStyleIdx="2" presStyleCnt="5"/>
      <dgm:spPr/>
      <dgm:t>
        <a:bodyPr/>
        <a:lstStyle/>
        <a:p>
          <a:endParaRPr lang="en-IE"/>
        </a:p>
      </dgm:t>
    </dgm:pt>
    <dgm:pt modelId="{6F6E499F-39FF-4514-A546-6015F945D8C1}" type="pres">
      <dgm:prSet presAssocID="{DC5A881D-C633-4520-BA56-EF8446741200}" presName="node" presStyleLbl="node1" presStyleIdx="3" presStyleCnt="5" custScaleX="94873" custRadScaleRad="141310" custRadScaleInc="86061">
        <dgm:presLayoutVars>
          <dgm:bulletEnabled val="1"/>
        </dgm:presLayoutVars>
      </dgm:prSet>
      <dgm:spPr/>
      <dgm:t>
        <a:bodyPr/>
        <a:lstStyle/>
        <a:p>
          <a:endParaRPr lang="en-IE"/>
        </a:p>
      </dgm:t>
    </dgm:pt>
    <dgm:pt modelId="{741847BB-B7E8-4EC8-897F-A9E22D3DCD91}" type="pres">
      <dgm:prSet presAssocID="{DC5A881D-C633-4520-BA56-EF8446741200}" presName="spNode" presStyleCnt="0"/>
      <dgm:spPr/>
    </dgm:pt>
    <dgm:pt modelId="{BBBD2787-138C-4E6A-BF6C-342AEE751010}" type="pres">
      <dgm:prSet presAssocID="{397BEFD9-4178-4A1D-8161-33AFD9AF4D3C}" presName="sibTrans" presStyleLbl="sibTrans1D1" presStyleIdx="3" presStyleCnt="5"/>
      <dgm:spPr/>
      <dgm:t>
        <a:bodyPr/>
        <a:lstStyle/>
        <a:p>
          <a:endParaRPr lang="en-IE"/>
        </a:p>
      </dgm:t>
    </dgm:pt>
    <dgm:pt modelId="{750585D8-E094-4F2A-BF61-8D402EF384E0}" type="pres">
      <dgm:prSet presAssocID="{447DEE73-61DB-4F49-A55C-2724AC96ECE8}" presName="node" presStyleLbl="node1" presStyleIdx="4" presStyleCnt="5" custRadScaleRad="237572" custRadScaleInc="-36468">
        <dgm:presLayoutVars>
          <dgm:bulletEnabled val="1"/>
        </dgm:presLayoutVars>
      </dgm:prSet>
      <dgm:spPr/>
      <dgm:t>
        <a:bodyPr/>
        <a:lstStyle/>
        <a:p>
          <a:endParaRPr lang="en-IE"/>
        </a:p>
      </dgm:t>
    </dgm:pt>
    <dgm:pt modelId="{CCFB5882-3D65-4EDB-9069-5DBF3A164E81}" type="pres">
      <dgm:prSet presAssocID="{447DEE73-61DB-4F49-A55C-2724AC96ECE8}" presName="spNode" presStyleCnt="0"/>
      <dgm:spPr/>
    </dgm:pt>
    <dgm:pt modelId="{C33BED9B-58A7-46BE-AB86-DBEC6AC7ACC0}" type="pres">
      <dgm:prSet presAssocID="{D262B397-3AC3-46D1-9829-6AADCABF8AE4}" presName="sibTrans" presStyleLbl="sibTrans1D1" presStyleIdx="4" presStyleCnt="5"/>
      <dgm:spPr/>
      <dgm:t>
        <a:bodyPr/>
        <a:lstStyle/>
        <a:p>
          <a:endParaRPr lang="en-IE"/>
        </a:p>
      </dgm:t>
    </dgm:pt>
  </dgm:ptLst>
  <dgm:cxnLst>
    <dgm:cxn modelId="{C0040461-337E-434E-8042-D27E53FC564C}" type="presOf" srcId="{ABB89F80-4950-48A4-A9E6-3423651C323E}" destId="{16DE1B09-CBFF-4ABC-BF12-7755910B7F62}" srcOrd="0" destOrd="0" presId="urn:microsoft.com/office/officeart/2005/8/layout/cycle6"/>
    <dgm:cxn modelId="{D993BB8C-2862-4518-8615-E30174034335}" type="presOf" srcId="{397BEFD9-4178-4A1D-8161-33AFD9AF4D3C}" destId="{BBBD2787-138C-4E6A-BF6C-342AEE751010}" srcOrd="0" destOrd="0" presId="urn:microsoft.com/office/officeart/2005/8/layout/cycle6"/>
    <dgm:cxn modelId="{365DEC78-6FF8-49C6-BCAC-09D05799A3A2}" type="presOf" srcId="{D262B397-3AC3-46D1-9829-6AADCABF8AE4}" destId="{C33BED9B-58A7-46BE-AB86-DBEC6AC7ACC0}" srcOrd="0" destOrd="0" presId="urn:microsoft.com/office/officeart/2005/8/layout/cycle6"/>
    <dgm:cxn modelId="{5803A8EC-E5DF-4107-8BD4-5E0F564805FA}" srcId="{F53F174B-3F18-4E72-BF29-90BA8E4F2080}" destId="{447DEE73-61DB-4F49-A55C-2724AC96ECE8}" srcOrd="4" destOrd="0" parTransId="{188C943F-74AA-4E85-973C-784F2BE9B292}" sibTransId="{D262B397-3AC3-46D1-9829-6AADCABF8AE4}"/>
    <dgm:cxn modelId="{DD1B4F01-EB88-4E50-829E-1965639EBE3C}" srcId="{F53F174B-3F18-4E72-BF29-90BA8E4F2080}" destId="{2A334B48-9165-416D-9BCB-D845C89229F1}" srcOrd="2" destOrd="0" parTransId="{35444ECC-92AD-415C-95DC-B7A08466825C}" sibTransId="{63DDE51E-32D0-4EE5-9F73-D191378FC6C4}"/>
    <dgm:cxn modelId="{09B7740B-FA9B-4691-A31C-D41F9C34A18D}" type="presOf" srcId="{631B8C8A-B4CD-4036-AD84-C2F0258271F1}" destId="{7CCF00EE-98D1-404A-9634-9D1C485C37F4}" srcOrd="0" destOrd="0" presId="urn:microsoft.com/office/officeart/2005/8/layout/cycle6"/>
    <dgm:cxn modelId="{99D12A49-9E22-44FC-896F-6681012B57B3}" type="presOf" srcId="{F53F174B-3F18-4E72-BF29-90BA8E4F2080}" destId="{519C9364-1FB6-46D4-81EC-BE31DE27914F}" srcOrd="0" destOrd="0" presId="urn:microsoft.com/office/officeart/2005/8/layout/cycle6"/>
    <dgm:cxn modelId="{8088CFB2-454B-456F-BB1D-6D8011D77321}" type="presOf" srcId="{6945F7EB-9AFC-4180-8F66-31626E8AD511}" destId="{CD583642-DE3A-4913-9D3D-BD5EB54B8CA4}" srcOrd="0" destOrd="0" presId="urn:microsoft.com/office/officeart/2005/8/layout/cycle6"/>
    <dgm:cxn modelId="{05EE6897-4909-47BA-A831-4B348CE99051}" type="presOf" srcId="{63DDE51E-32D0-4EE5-9F73-D191378FC6C4}" destId="{986115FF-0520-4C35-8C92-6F79357E8444}" srcOrd="0" destOrd="0" presId="urn:microsoft.com/office/officeart/2005/8/layout/cycle6"/>
    <dgm:cxn modelId="{24C2C67B-DC93-4C7F-A08A-DAB6A097C2F8}" type="presOf" srcId="{2A334B48-9165-416D-9BCB-D845C89229F1}" destId="{9CDAFA11-C5E1-4A84-9E1E-2C0605D1CC4F}" srcOrd="0" destOrd="0" presId="urn:microsoft.com/office/officeart/2005/8/layout/cycle6"/>
    <dgm:cxn modelId="{FFAF7E41-74CE-4B3D-881B-6831F79BFE89}" srcId="{F53F174B-3F18-4E72-BF29-90BA8E4F2080}" destId="{ABB89F80-4950-48A4-A9E6-3423651C323E}" srcOrd="0" destOrd="0" parTransId="{77313325-99E7-445E-8FEB-22BB17F30D33}" sibTransId="{631B8C8A-B4CD-4036-AD84-C2F0258271F1}"/>
    <dgm:cxn modelId="{1288FFC4-2EB2-423D-8FA8-F3DA8A6161E8}" type="presOf" srcId="{DC5A881D-C633-4520-BA56-EF8446741200}" destId="{6F6E499F-39FF-4514-A546-6015F945D8C1}" srcOrd="0" destOrd="0" presId="urn:microsoft.com/office/officeart/2005/8/layout/cycle6"/>
    <dgm:cxn modelId="{C054F36D-9A62-4706-9F53-480465E2DC9D}" type="presOf" srcId="{5B3141CA-B71B-4390-BC25-26C2AEB78015}" destId="{F7776D8F-92B7-4DA9-A6BF-D29D718EA2C3}" srcOrd="0" destOrd="0" presId="urn:microsoft.com/office/officeart/2005/8/layout/cycle6"/>
    <dgm:cxn modelId="{E912CD52-64C9-4D8A-BED9-0645BE0623E9}" type="presOf" srcId="{447DEE73-61DB-4F49-A55C-2724AC96ECE8}" destId="{750585D8-E094-4F2A-BF61-8D402EF384E0}" srcOrd="0" destOrd="0" presId="urn:microsoft.com/office/officeart/2005/8/layout/cycle6"/>
    <dgm:cxn modelId="{BEDBBA5A-79EA-4E4E-8E66-93F3A1931E4A}" srcId="{F53F174B-3F18-4E72-BF29-90BA8E4F2080}" destId="{5B3141CA-B71B-4390-BC25-26C2AEB78015}" srcOrd="1" destOrd="0" parTransId="{04CB06E3-51DF-4801-BFED-05F82F32173F}" sibTransId="{6945F7EB-9AFC-4180-8F66-31626E8AD511}"/>
    <dgm:cxn modelId="{2099B0B2-F533-49EF-B85E-DD9B3344EC0D}" srcId="{F53F174B-3F18-4E72-BF29-90BA8E4F2080}" destId="{DC5A881D-C633-4520-BA56-EF8446741200}" srcOrd="3" destOrd="0" parTransId="{29BFF328-377D-4F1F-9ED5-99C2E007711B}" sibTransId="{397BEFD9-4178-4A1D-8161-33AFD9AF4D3C}"/>
    <dgm:cxn modelId="{505E46DF-732F-4BDD-9A93-BE2661704DDB}" type="presParOf" srcId="{519C9364-1FB6-46D4-81EC-BE31DE27914F}" destId="{16DE1B09-CBFF-4ABC-BF12-7755910B7F62}" srcOrd="0" destOrd="0" presId="urn:microsoft.com/office/officeart/2005/8/layout/cycle6"/>
    <dgm:cxn modelId="{4808CC43-4103-44FC-924D-262F29ADA9B5}" type="presParOf" srcId="{519C9364-1FB6-46D4-81EC-BE31DE27914F}" destId="{3900B5B1-ADC3-4C6A-B8D6-11912B045B7E}" srcOrd="1" destOrd="0" presId="urn:microsoft.com/office/officeart/2005/8/layout/cycle6"/>
    <dgm:cxn modelId="{631EF76C-B612-42A6-89ED-2F3FD51D6DEC}" type="presParOf" srcId="{519C9364-1FB6-46D4-81EC-BE31DE27914F}" destId="{7CCF00EE-98D1-404A-9634-9D1C485C37F4}" srcOrd="2" destOrd="0" presId="urn:microsoft.com/office/officeart/2005/8/layout/cycle6"/>
    <dgm:cxn modelId="{57F62C46-ABFD-4A91-B81A-EBD48525B33C}" type="presParOf" srcId="{519C9364-1FB6-46D4-81EC-BE31DE27914F}" destId="{F7776D8F-92B7-4DA9-A6BF-D29D718EA2C3}" srcOrd="3" destOrd="0" presId="urn:microsoft.com/office/officeart/2005/8/layout/cycle6"/>
    <dgm:cxn modelId="{57CFBCE1-7A31-4200-B5DA-C98D231B1689}" type="presParOf" srcId="{519C9364-1FB6-46D4-81EC-BE31DE27914F}" destId="{CC264D81-FDC4-43A4-B03A-AB8EE276B285}" srcOrd="4" destOrd="0" presId="urn:microsoft.com/office/officeart/2005/8/layout/cycle6"/>
    <dgm:cxn modelId="{2CA433C5-BF5C-46AF-9CCE-328F53583C79}" type="presParOf" srcId="{519C9364-1FB6-46D4-81EC-BE31DE27914F}" destId="{CD583642-DE3A-4913-9D3D-BD5EB54B8CA4}" srcOrd="5" destOrd="0" presId="urn:microsoft.com/office/officeart/2005/8/layout/cycle6"/>
    <dgm:cxn modelId="{4C14ECE1-4660-4F6F-BAF0-B54FE7AC3AD6}" type="presParOf" srcId="{519C9364-1FB6-46D4-81EC-BE31DE27914F}" destId="{9CDAFA11-C5E1-4A84-9E1E-2C0605D1CC4F}" srcOrd="6" destOrd="0" presId="urn:microsoft.com/office/officeart/2005/8/layout/cycle6"/>
    <dgm:cxn modelId="{A193065A-421E-4FDA-8E5A-8FFE1801580F}" type="presParOf" srcId="{519C9364-1FB6-46D4-81EC-BE31DE27914F}" destId="{AD3CD944-AA6C-4514-BB43-FF79912CF509}" srcOrd="7" destOrd="0" presId="urn:microsoft.com/office/officeart/2005/8/layout/cycle6"/>
    <dgm:cxn modelId="{A84324BC-73B1-48B2-AD2E-6B6DB8BDE12F}" type="presParOf" srcId="{519C9364-1FB6-46D4-81EC-BE31DE27914F}" destId="{986115FF-0520-4C35-8C92-6F79357E8444}" srcOrd="8" destOrd="0" presId="urn:microsoft.com/office/officeart/2005/8/layout/cycle6"/>
    <dgm:cxn modelId="{07595E4F-FA3A-4BC6-9F83-58C27AEAA17E}" type="presParOf" srcId="{519C9364-1FB6-46D4-81EC-BE31DE27914F}" destId="{6F6E499F-39FF-4514-A546-6015F945D8C1}" srcOrd="9" destOrd="0" presId="urn:microsoft.com/office/officeart/2005/8/layout/cycle6"/>
    <dgm:cxn modelId="{0DAEA1DE-D33D-499C-8A9B-07D28BFEEE7F}" type="presParOf" srcId="{519C9364-1FB6-46D4-81EC-BE31DE27914F}" destId="{741847BB-B7E8-4EC8-897F-A9E22D3DCD91}" srcOrd="10" destOrd="0" presId="urn:microsoft.com/office/officeart/2005/8/layout/cycle6"/>
    <dgm:cxn modelId="{1CBA5A12-04FB-48C9-BD53-EAED5DA59435}" type="presParOf" srcId="{519C9364-1FB6-46D4-81EC-BE31DE27914F}" destId="{BBBD2787-138C-4E6A-BF6C-342AEE751010}" srcOrd="11" destOrd="0" presId="urn:microsoft.com/office/officeart/2005/8/layout/cycle6"/>
    <dgm:cxn modelId="{16BD7662-F5D0-497D-9AAB-0C71B5091426}" type="presParOf" srcId="{519C9364-1FB6-46D4-81EC-BE31DE27914F}" destId="{750585D8-E094-4F2A-BF61-8D402EF384E0}" srcOrd="12" destOrd="0" presId="urn:microsoft.com/office/officeart/2005/8/layout/cycle6"/>
    <dgm:cxn modelId="{BE1E0C2B-0FD5-4AD1-8745-1599CC45AC74}" type="presParOf" srcId="{519C9364-1FB6-46D4-81EC-BE31DE27914F}" destId="{CCFB5882-3D65-4EDB-9069-5DBF3A164E81}" srcOrd="13" destOrd="0" presId="urn:microsoft.com/office/officeart/2005/8/layout/cycle6"/>
    <dgm:cxn modelId="{0F8BE5CF-E39B-4F26-B21F-B3500A72C734}" type="presParOf" srcId="{519C9364-1FB6-46D4-81EC-BE31DE27914F}" destId="{C33BED9B-58A7-46BE-AB86-DBEC6AC7ACC0}"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E6E38E-8F1B-43EB-98B4-847E29DDF956}"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IE"/>
        </a:p>
      </dgm:t>
    </dgm:pt>
    <dgm:pt modelId="{859D1B0B-17D9-48DD-95DD-FC4B03F4056A}">
      <dgm:prSet phldrT="[Text]" custT="1"/>
      <dgm:spPr>
        <a:solidFill>
          <a:schemeClr val="accent2"/>
        </a:solidFill>
      </dgm:spPr>
      <dgm:t>
        <a:bodyPr/>
        <a:lstStyle/>
        <a:p>
          <a:r>
            <a:rPr lang="en-IE" sz="4000" dirty="0" smtClean="0"/>
            <a:t>SNA</a:t>
          </a:r>
          <a:endParaRPr lang="en-IE" sz="4000" dirty="0"/>
        </a:p>
      </dgm:t>
    </dgm:pt>
    <dgm:pt modelId="{20A6D400-2631-4C41-B7A4-47CF9EA57395}" type="parTrans" cxnId="{B2BFF4F3-70E2-4403-B781-C0C886D76094}">
      <dgm:prSet/>
      <dgm:spPr/>
      <dgm:t>
        <a:bodyPr/>
        <a:lstStyle/>
        <a:p>
          <a:endParaRPr lang="en-IE"/>
        </a:p>
      </dgm:t>
    </dgm:pt>
    <dgm:pt modelId="{2D552C1E-84CA-41F5-BDBB-3AFA9A70852C}" type="sibTrans" cxnId="{B2BFF4F3-70E2-4403-B781-C0C886D76094}">
      <dgm:prSet/>
      <dgm:spPr/>
      <dgm:t>
        <a:bodyPr/>
        <a:lstStyle/>
        <a:p>
          <a:endParaRPr lang="en-IE"/>
        </a:p>
      </dgm:t>
    </dgm:pt>
    <dgm:pt modelId="{773452E9-4E79-4931-9E21-ADD941B431C4}">
      <dgm:prSet phldrT="[Text]"/>
      <dgm:spPr>
        <a:solidFill>
          <a:srgbClr val="FF0000"/>
        </a:solidFill>
      </dgm:spPr>
      <dgm:t>
        <a:bodyPr/>
        <a:lstStyle/>
        <a:p>
          <a:r>
            <a:rPr lang="en-IE" dirty="0" smtClean="0"/>
            <a:t>CARE NEEDS</a:t>
          </a:r>
          <a:endParaRPr lang="en-IE" dirty="0"/>
        </a:p>
      </dgm:t>
    </dgm:pt>
    <dgm:pt modelId="{0F7194A3-6BE6-489A-A180-9E5B688C7D73}" type="parTrans" cxnId="{70D579B2-82A8-4528-80F4-7402852FCB90}">
      <dgm:prSet/>
      <dgm:spPr/>
      <dgm:t>
        <a:bodyPr/>
        <a:lstStyle/>
        <a:p>
          <a:endParaRPr lang="en-IE"/>
        </a:p>
      </dgm:t>
    </dgm:pt>
    <dgm:pt modelId="{50C5FAF1-B5E6-4F0D-92DC-D85EFBDAD911}" type="sibTrans" cxnId="{70D579B2-82A8-4528-80F4-7402852FCB90}">
      <dgm:prSet/>
      <dgm:spPr/>
      <dgm:t>
        <a:bodyPr/>
        <a:lstStyle/>
        <a:p>
          <a:endParaRPr lang="en-IE"/>
        </a:p>
      </dgm:t>
    </dgm:pt>
    <dgm:pt modelId="{A4648881-1AC3-4BF4-B78D-857A38DCD293}">
      <dgm:prSet phldrT="[Text]"/>
      <dgm:spPr>
        <a:solidFill>
          <a:srgbClr val="92D050"/>
        </a:solidFill>
      </dgm:spPr>
      <dgm:t>
        <a:bodyPr/>
        <a:lstStyle/>
        <a:p>
          <a:r>
            <a:rPr lang="en-IE" dirty="0" smtClean="0"/>
            <a:t>SENSORY ORIENTATION</a:t>
          </a:r>
          <a:endParaRPr lang="en-IE" dirty="0"/>
        </a:p>
      </dgm:t>
    </dgm:pt>
    <dgm:pt modelId="{29B8D0B7-01C7-4DA7-A51A-1E8B54F13394}" type="parTrans" cxnId="{6A7F5EEC-6DFE-4101-AAB6-A02EF636CDF6}">
      <dgm:prSet/>
      <dgm:spPr/>
      <dgm:t>
        <a:bodyPr/>
        <a:lstStyle/>
        <a:p>
          <a:endParaRPr lang="en-IE"/>
        </a:p>
      </dgm:t>
    </dgm:pt>
    <dgm:pt modelId="{92B5178D-9E19-4641-AB22-F0E1D7C9ED59}" type="sibTrans" cxnId="{6A7F5EEC-6DFE-4101-AAB6-A02EF636CDF6}">
      <dgm:prSet/>
      <dgm:spPr/>
      <dgm:t>
        <a:bodyPr/>
        <a:lstStyle/>
        <a:p>
          <a:endParaRPr lang="en-IE"/>
        </a:p>
      </dgm:t>
    </dgm:pt>
    <dgm:pt modelId="{010D07BF-77D9-43E1-BE0C-C6AA7DEEBEDD}">
      <dgm:prSet phldrT="[Text]"/>
      <dgm:spPr>
        <a:solidFill>
          <a:srgbClr val="00B0F0"/>
        </a:solidFill>
      </dgm:spPr>
      <dgm:t>
        <a:bodyPr/>
        <a:lstStyle/>
        <a:p>
          <a:r>
            <a:rPr lang="en-IE" dirty="0" smtClean="0"/>
            <a:t>INDEPENDENCE &amp; Social Skills Training </a:t>
          </a:r>
          <a:endParaRPr lang="en-IE" dirty="0"/>
        </a:p>
      </dgm:t>
    </dgm:pt>
    <dgm:pt modelId="{57D9EBBF-2C71-4263-B864-470734982D8F}" type="parTrans" cxnId="{F87A8AB5-08E8-4B30-BA50-7E2F632B557D}">
      <dgm:prSet/>
      <dgm:spPr/>
      <dgm:t>
        <a:bodyPr/>
        <a:lstStyle/>
        <a:p>
          <a:endParaRPr lang="en-IE"/>
        </a:p>
      </dgm:t>
    </dgm:pt>
    <dgm:pt modelId="{986A28B3-4DD6-42AB-B1E5-2B286BAFD939}" type="sibTrans" cxnId="{F87A8AB5-08E8-4B30-BA50-7E2F632B557D}">
      <dgm:prSet/>
      <dgm:spPr/>
      <dgm:t>
        <a:bodyPr/>
        <a:lstStyle/>
        <a:p>
          <a:endParaRPr lang="en-IE"/>
        </a:p>
      </dgm:t>
    </dgm:pt>
    <dgm:pt modelId="{AC8F3001-C77A-49D2-B1BF-D681D1753A9F}">
      <dgm:prSet phldrT="[Text]"/>
      <dgm:spPr>
        <a:solidFill>
          <a:srgbClr val="7030A0"/>
        </a:solidFill>
      </dgm:spPr>
      <dgm:t>
        <a:bodyPr/>
        <a:lstStyle/>
        <a:p>
          <a:r>
            <a:rPr lang="en-IE" dirty="0" smtClean="0"/>
            <a:t>Health &amp; Safety</a:t>
          </a:r>
          <a:endParaRPr lang="en-IE" dirty="0"/>
        </a:p>
      </dgm:t>
    </dgm:pt>
    <dgm:pt modelId="{E1C4F9BA-E03C-4DB1-9EAF-9112F8CABAC3}" type="parTrans" cxnId="{BC82BFAA-87ED-4034-9F06-C6040AD0E077}">
      <dgm:prSet/>
      <dgm:spPr/>
      <dgm:t>
        <a:bodyPr/>
        <a:lstStyle/>
        <a:p>
          <a:endParaRPr lang="en-IE"/>
        </a:p>
      </dgm:t>
    </dgm:pt>
    <dgm:pt modelId="{B6CDF616-1951-402E-A9A4-4132712965BD}" type="sibTrans" cxnId="{BC82BFAA-87ED-4034-9F06-C6040AD0E077}">
      <dgm:prSet/>
      <dgm:spPr/>
      <dgm:t>
        <a:bodyPr/>
        <a:lstStyle/>
        <a:p>
          <a:endParaRPr lang="en-IE"/>
        </a:p>
      </dgm:t>
    </dgm:pt>
    <dgm:pt modelId="{43A0F739-CB71-4D8D-9AFF-FC9EE49DC4B3}" type="pres">
      <dgm:prSet presAssocID="{10E6E38E-8F1B-43EB-98B4-847E29DDF956}" presName="Name0" presStyleCnt="0">
        <dgm:presLayoutVars>
          <dgm:chMax val="1"/>
          <dgm:dir/>
          <dgm:animLvl val="ctr"/>
          <dgm:resizeHandles val="exact"/>
        </dgm:presLayoutVars>
      </dgm:prSet>
      <dgm:spPr/>
      <dgm:t>
        <a:bodyPr/>
        <a:lstStyle/>
        <a:p>
          <a:endParaRPr lang="en-IE"/>
        </a:p>
      </dgm:t>
    </dgm:pt>
    <dgm:pt modelId="{B78130F3-41E2-4788-97C8-4E5AA2EC66BD}" type="pres">
      <dgm:prSet presAssocID="{859D1B0B-17D9-48DD-95DD-FC4B03F4056A}" presName="centerShape" presStyleLbl="node0" presStyleIdx="0" presStyleCnt="1" custScaleX="220004" custScaleY="197935" custLinFactNeighborX="1001" custLinFactNeighborY="1293"/>
      <dgm:spPr/>
      <dgm:t>
        <a:bodyPr/>
        <a:lstStyle/>
        <a:p>
          <a:endParaRPr lang="en-IE"/>
        </a:p>
      </dgm:t>
    </dgm:pt>
    <dgm:pt modelId="{423E7B73-74C6-48EA-BEF9-A203D7147514}" type="pres">
      <dgm:prSet presAssocID="{773452E9-4E79-4931-9E21-ADD941B431C4}" presName="node" presStyleLbl="node1" presStyleIdx="0" presStyleCnt="4" custScaleX="162723" custScaleY="173046">
        <dgm:presLayoutVars>
          <dgm:bulletEnabled val="1"/>
        </dgm:presLayoutVars>
      </dgm:prSet>
      <dgm:spPr/>
      <dgm:t>
        <a:bodyPr/>
        <a:lstStyle/>
        <a:p>
          <a:endParaRPr lang="en-IE"/>
        </a:p>
      </dgm:t>
    </dgm:pt>
    <dgm:pt modelId="{384B1F0E-98D1-476C-9E1D-81B82C100AD0}" type="pres">
      <dgm:prSet presAssocID="{773452E9-4E79-4931-9E21-ADD941B431C4}" presName="dummy" presStyleCnt="0"/>
      <dgm:spPr/>
    </dgm:pt>
    <dgm:pt modelId="{6D631628-24AA-4148-BDD7-E5DA572FC230}" type="pres">
      <dgm:prSet presAssocID="{50C5FAF1-B5E6-4F0D-92DC-D85EFBDAD911}" presName="sibTrans" presStyleLbl="sibTrans2D1" presStyleIdx="0" presStyleCnt="4"/>
      <dgm:spPr/>
      <dgm:t>
        <a:bodyPr/>
        <a:lstStyle/>
        <a:p>
          <a:endParaRPr lang="en-IE"/>
        </a:p>
      </dgm:t>
    </dgm:pt>
    <dgm:pt modelId="{01995790-0D3F-446D-92E6-9024338203DF}" type="pres">
      <dgm:prSet presAssocID="{A4648881-1AC3-4BF4-B78D-857A38DCD293}" presName="node" presStyleLbl="node1" presStyleIdx="1" presStyleCnt="4" custScaleX="163053" custScaleY="168051" custRadScaleRad="98270" custRadScaleInc="-9206">
        <dgm:presLayoutVars>
          <dgm:bulletEnabled val="1"/>
        </dgm:presLayoutVars>
      </dgm:prSet>
      <dgm:spPr/>
      <dgm:t>
        <a:bodyPr/>
        <a:lstStyle/>
        <a:p>
          <a:endParaRPr lang="en-IE"/>
        </a:p>
      </dgm:t>
    </dgm:pt>
    <dgm:pt modelId="{C7EDB2BD-86BD-49C9-A8F7-E35A73917F3E}" type="pres">
      <dgm:prSet presAssocID="{A4648881-1AC3-4BF4-B78D-857A38DCD293}" presName="dummy" presStyleCnt="0"/>
      <dgm:spPr/>
    </dgm:pt>
    <dgm:pt modelId="{FC1A6256-1978-4BFF-9B1D-CFD15A54D2BB}" type="pres">
      <dgm:prSet presAssocID="{92B5178D-9E19-4641-AB22-F0E1D7C9ED59}" presName="sibTrans" presStyleLbl="sibTrans2D1" presStyleIdx="1" presStyleCnt="4"/>
      <dgm:spPr/>
      <dgm:t>
        <a:bodyPr/>
        <a:lstStyle/>
        <a:p>
          <a:endParaRPr lang="en-IE"/>
        </a:p>
      </dgm:t>
    </dgm:pt>
    <dgm:pt modelId="{321B0D98-BC96-4901-A31E-12ED617336E8}" type="pres">
      <dgm:prSet presAssocID="{010D07BF-77D9-43E1-BE0C-C6AA7DEEBEDD}" presName="node" presStyleLbl="node1" presStyleIdx="2" presStyleCnt="4" custScaleX="180752" custScaleY="186061">
        <dgm:presLayoutVars>
          <dgm:bulletEnabled val="1"/>
        </dgm:presLayoutVars>
      </dgm:prSet>
      <dgm:spPr/>
      <dgm:t>
        <a:bodyPr/>
        <a:lstStyle/>
        <a:p>
          <a:endParaRPr lang="en-IE"/>
        </a:p>
      </dgm:t>
    </dgm:pt>
    <dgm:pt modelId="{1D4352F0-2829-492E-9E29-5DD6995DB814}" type="pres">
      <dgm:prSet presAssocID="{010D07BF-77D9-43E1-BE0C-C6AA7DEEBEDD}" presName="dummy" presStyleCnt="0"/>
      <dgm:spPr/>
    </dgm:pt>
    <dgm:pt modelId="{1F85B98B-DB3E-4FC1-8301-9E5DC92B66D0}" type="pres">
      <dgm:prSet presAssocID="{986A28B3-4DD6-42AB-B1E5-2B286BAFD939}" presName="sibTrans" presStyleLbl="sibTrans2D1" presStyleIdx="2" presStyleCnt="4"/>
      <dgm:spPr/>
      <dgm:t>
        <a:bodyPr/>
        <a:lstStyle/>
        <a:p>
          <a:endParaRPr lang="en-IE"/>
        </a:p>
      </dgm:t>
    </dgm:pt>
    <dgm:pt modelId="{4EB3D51C-7E91-4F4B-B8F7-0BB0E39F4BCA}" type="pres">
      <dgm:prSet presAssocID="{AC8F3001-C77A-49D2-B1BF-D681D1753A9F}" presName="node" presStyleLbl="node1" presStyleIdx="3" presStyleCnt="4" custScaleX="169702" custScaleY="182406">
        <dgm:presLayoutVars>
          <dgm:bulletEnabled val="1"/>
        </dgm:presLayoutVars>
      </dgm:prSet>
      <dgm:spPr/>
      <dgm:t>
        <a:bodyPr/>
        <a:lstStyle/>
        <a:p>
          <a:endParaRPr lang="en-IE"/>
        </a:p>
      </dgm:t>
    </dgm:pt>
    <dgm:pt modelId="{F55793BF-96E5-4480-A911-6EB0237A0D9B}" type="pres">
      <dgm:prSet presAssocID="{AC8F3001-C77A-49D2-B1BF-D681D1753A9F}" presName="dummy" presStyleCnt="0"/>
      <dgm:spPr/>
    </dgm:pt>
    <dgm:pt modelId="{124E9A3C-0786-4941-B017-E654A567BA90}" type="pres">
      <dgm:prSet presAssocID="{B6CDF616-1951-402E-A9A4-4132712965BD}" presName="sibTrans" presStyleLbl="sibTrans2D1" presStyleIdx="3" presStyleCnt="4"/>
      <dgm:spPr/>
      <dgm:t>
        <a:bodyPr/>
        <a:lstStyle/>
        <a:p>
          <a:endParaRPr lang="en-IE"/>
        </a:p>
      </dgm:t>
    </dgm:pt>
  </dgm:ptLst>
  <dgm:cxnLst>
    <dgm:cxn modelId="{70D579B2-82A8-4528-80F4-7402852FCB90}" srcId="{859D1B0B-17D9-48DD-95DD-FC4B03F4056A}" destId="{773452E9-4E79-4931-9E21-ADD941B431C4}" srcOrd="0" destOrd="0" parTransId="{0F7194A3-6BE6-489A-A180-9E5B688C7D73}" sibTransId="{50C5FAF1-B5E6-4F0D-92DC-D85EFBDAD911}"/>
    <dgm:cxn modelId="{A00F83AC-15C4-4B3C-A5CF-7F2BA986F574}" type="presOf" srcId="{859D1B0B-17D9-48DD-95DD-FC4B03F4056A}" destId="{B78130F3-41E2-4788-97C8-4E5AA2EC66BD}" srcOrd="0" destOrd="0" presId="urn:microsoft.com/office/officeart/2005/8/layout/radial6"/>
    <dgm:cxn modelId="{BC82BFAA-87ED-4034-9F06-C6040AD0E077}" srcId="{859D1B0B-17D9-48DD-95DD-FC4B03F4056A}" destId="{AC8F3001-C77A-49D2-B1BF-D681D1753A9F}" srcOrd="3" destOrd="0" parTransId="{E1C4F9BA-E03C-4DB1-9EAF-9112F8CABAC3}" sibTransId="{B6CDF616-1951-402E-A9A4-4132712965BD}"/>
    <dgm:cxn modelId="{172C2059-F7D3-4AF8-9102-E179547931AC}" type="presOf" srcId="{92B5178D-9E19-4641-AB22-F0E1D7C9ED59}" destId="{FC1A6256-1978-4BFF-9B1D-CFD15A54D2BB}" srcOrd="0" destOrd="0" presId="urn:microsoft.com/office/officeart/2005/8/layout/radial6"/>
    <dgm:cxn modelId="{E7698F0A-1D64-4EE2-B517-C6612ECAA031}" type="presOf" srcId="{010D07BF-77D9-43E1-BE0C-C6AA7DEEBEDD}" destId="{321B0D98-BC96-4901-A31E-12ED617336E8}" srcOrd="0" destOrd="0" presId="urn:microsoft.com/office/officeart/2005/8/layout/radial6"/>
    <dgm:cxn modelId="{F87A8AB5-08E8-4B30-BA50-7E2F632B557D}" srcId="{859D1B0B-17D9-48DD-95DD-FC4B03F4056A}" destId="{010D07BF-77D9-43E1-BE0C-C6AA7DEEBEDD}" srcOrd="2" destOrd="0" parTransId="{57D9EBBF-2C71-4263-B864-470734982D8F}" sibTransId="{986A28B3-4DD6-42AB-B1E5-2B286BAFD939}"/>
    <dgm:cxn modelId="{C366423F-4C41-4DD3-8F1A-E0CAA02E2BF5}" type="presOf" srcId="{AC8F3001-C77A-49D2-B1BF-D681D1753A9F}" destId="{4EB3D51C-7E91-4F4B-B8F7-0BB0E39F4BCA}" srcOrd="0" destOrd="0" presId="urn:microsoft.com/office/officeart/2005/8/layout/radial6"/>
    <dgm:cxn modelId="{878119D3-1932-4020-84CD-9513203F2881}" type="presOf" srcId="{773452E9-4E79-4931-9E21-ADD941B431C4}" destId="{423E7B73-74C6-48EA-BEF9-A203D7147514}" srcOrd="0" destOrd="0" presId="urn:microsoft.com/office/officeart/2005/8/layout/radial6"/>
    <dgm:cxn modelId="{37FD2650-8641-40CA-8C2A-60C5268A0B4A}" type="presOf" srcId="{B6CDF616-1951-402E-A9A4-4132712965BD}" destId="{124E9A3C-0786-4941-B017-E654A567BA90}" srcOrd="0" destOrd="0" presId="urn:microsoft.com/office/officeart/2005/8/layout/radial6"/>
    <dgm:cxn modelId="{B2BFF4F3-70E2-4403-B781-C0C886D76094}" srcId="{10E6E38E-8F1B-43EB-98B4-847E29DDF956}" destId="{859D1B0B-17D9-48DD-95DD-FC4B03F4056A}" srcOrd="0" destOrd="0" parTransId="{20A6D400-2631-4C41-B7A4-47CF9EA57395}" sibTransId="{2D552C1E-84CA-41F5-BDBB-3AFA9A70852C}"/>
    <dgm:cxn modelId="{F1398A2B-8ACF-4759-99A0-3BD6594512CF}" type="presOf" srcId="{10E6E38E-8F1B-43EB-98B4-847E29DDF956}" destId="{43A0F739-CB71-4D8D-9AFF-FC9EE49DC4B3}" srcOrd="0" destOrd="0" presId="urn:microsoft.com/office/officeart/2005/8/layout/radial6"/>
    <dgm:cxn modelId="{AA67D186-FD2A-4E86-846C-D772E37CE2AA}" type="presOf" srcId="{A4648881-1AC3-4BF4-B78D-857A38DCD293}" destId="{01995790-0D3F-446D-92E6-9024338203DF}" srcOrd="0" destOrd="0" presId="urn:microsoft.com/office/officeart/2005/8/layout/radial6"/>
    <dgm:cxn modelId="{6A7F5EEC-6DFE-4101-AAB6-A02EF636CDF6}" srcId="{859D1B0B-17D9-48DD-95DD-FC4B03F4056A}" destId="{A4648881-1AC3-4BF4-B78D-857A38DCD293}" srcOrd="1" destOrd="0" parTransId="{29B8D0B7-01C7-4DA7-A51A-1E8B54F13394}" sibTransId="{92B5178D-9E19-4641-AB22-F0E1D7C9ED59}"/>
    <dgm:cxn modelId="{495344DD-2183-4EDD-881D-60D637DA06A9}" type="presOf" srcId="{986A28B3-4DD6-42AB-B1E5-2B286BAFD939}" destId="{1F85B98B-DB3E-4FC1-8301-9E5DC92B66D0}" srcOrd="0" destOrd="0" presId="urn:microsoft.com/office/officeart/2005/8/layout/radial6"/>
    <dgm:cxn modelId="{CDDB7585-EAC7-4554-92FF-63E25D5DB41F}" type="presOf" srcId="{50C5FAF1-B5E6-4F0D-92DC-D85EFBDAD911}" destId="{6D631628-24AA-4148-BDD7-E5DA572FC230}" srcOrd="0" destOrd="0" presId="urn:microsoft.com/office/officeart/2005/8/layout/radial6"/>
    <dgm:cxn modelId="{5B069883-F7E6-4814-B91F-CDA0301ED38A}" type="presParOf" srcId="{43A0F739-CB71-4D8D-9AFF-FC9EE49DC4B3}" destId="{B78130F3-41E2-4788-97C8-4E5AA2EC66BD}" srcOrd="0" destOrd="0" presId="urn:microsoft.com/office/officeart/2005/8/layout/radial6"/>
    <dgm:cxn modelId="{B672A85C-188D-4EB2-B3A3-82DDB7F67155}" type="presParOf" srcId="{43A0F739-CB71-4D8D-9AFF-FC9EE49DC4B3}" destId="{423E7B73-74C6-48EA-BEF9-A203D7147514}" srcOrd="1" destOrd="0" presId="urn:microsoft.com/office/officeart/2005/8/layout/radial6"/>
    <dgm:cxn modelId="{C925EBEB-8CA3-4BAF-8914-35E40EAB3D61}" type="presParOf" srcId="{43A0F739-CB71-4D8D-9AFF-FC9EE49DC4B3}" destId="{384B1F0E-98D1-476C-9E1D-81B82C100AD0}" srcOrd="2" destOrd="0" presId="urn:microsoft.com/office/officeart/2005/8/layout/radial6"/>
    <dgm:cxn modelId="{4DA3C0F7-780D-405C-A1E0-AC33CEB67AA4}" type="presParOf" srcId="{43A0F739-CB71-4D8D-9AFF-FC9EE49DC4B3}" destId="{6D631628-24AA-4148-BDD7-E5DA572FC230}" srcOrd="3" destOrd="0" presId="urn:microsoft.com/office/officeart/2005/8/layout/radial6"/>
    <dgm:cxn modelId="{730D4676-96A4-4857-B7AD-FE8BA29DF2E1}" type="presParOf" srcId="{43A0F739-CB71-4D8D-9AFF-FC9EE49DC4B3}" destId="{01995790-0D3F-446D-92E6-9024338203DF}" srcOrd="4" destOrd="0" presId="urn:microsoft.com/office/officeart/2005/8/layout/radial6"/>
    <dgm:cxn modelId="{466FF4C8-0316-453C-BF0E-A8FB18031E70}" type="presParOf" srcId="{43A0F739-CB71-4D8D-9AFF-FC9EE49DC4B3}" destId="{C7EDB2BD-86BD-49C9-A8F7-E35A73917F3E}" srcOrd="5" destOrd="0" presId="urn:microsoft.com/office/officeart/2005/8/layout/radial6"/>
    <dgm:cxn modelId="{2A4DA3C7-CB5D-4227-BEF6-9B1C57887C59}" type="presParOf" srcId="{43A0F739-CB71-4D8D-9AFF-FC9EE49DC4B3}" destId="{FC1A6256-1978-4BFF-9B1D-CFD15A54D2BB}" srcOrd="6" destOrd="0" presId="urn:microsoft.com/office/officeart/2005/8/layout/radial6"/>
    <dgm:cxn modelId="{81CB2058-AA76-4CFC-8424-2CDA4B25EB60}" type="presParOf" srcId="{43A0F739-CB71-4D8D-9AFF-FC9EE49DC4B3}" destId="{321B0D98-BC96-4901-A31E-12ED617336E8}" srcOrd="7" destOrd="0" presId="urn:microsoft.com/office/officeart/2005/8/layout/radial6"/>
    <dgm:cxn modelId="{8E528513-DA26-4512-BF21-F971E1F8451F}" type="presParOf" srcId="{43A0F739-CB71-4D8D-9AFF-FC9EE49DC4B3}" destId="{1D4352F0-2829-492E-9E29-5DD6995DB814}" srcOrd="8" destOrd="0" presId="urn:microsoft.com/office/officeart/2005/8/layout/radial6"/>
    <dgm:cxn modelId="{E56D2405-23E2-42BA-9923-720374134939}" type="presParOf" srcId="{43A0F739-CB71-4D8D-9AFF-FC9EE49DC4B3}" destId="{1F85B98B-DB3E-4FC1-8301-9E5DC92B66D0}" srcOrd="9" destOrd="0" presId="urn:microsoft.com/office/officeart/2005/8/layout/radial6"/>
    <dgm:cxn modelId="{C8E74908-272D-4D8C-9548-6979BEC076B1}" type="presParOf" srcId="{43A0F739-CB71-4D8D-9AFF-FC9EE49DC4B3}" destId="{4EB3D51C-7E91-4F4B-B8F7-0BB0E39F4BCA}" srcOrd="10" destOrd="0" presId="urn:microsoft.com/office/officeart/2005/8/layout/radial6"/>
    <dgm:cxn modelId="{B5091EDC-1D47-402F-9727-103BCFE6DFAF}" type="presParOf" srcId="{43A0F739-CB71-4D8D-9AFF-FC9EE49DC4B3}" destId="{F55793BF-96E5-4480-A911-6EB0237A0D9B}" srcOrd="11" destOrd="0" presId="urn:microsoft.com/office/officeart/2005/8/layout/radial6"/>
    <dgm:cxn modelId="{915F4E5F-1BEC-4A9F-9C51-FB16D6CB3AA0}" type="presParOf" srcId="{43A0F739-CB71-4D8D-9AFF-FC9EE49DC4B3}" destId="{124E9A3C-0786-4941-B017-E654A567BA90}"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D22295-2012-4395-B78D-ECF466C7FEE0}">
      <dsp:nvSpPr>
        <dsp:cNvPr id="0" name=""/>
        <dsp:cNvSpPr/>
      </dsp:nvSpPr>
      <dsp:spPr>
        <a:xfrm>
          <a:off x="3175497" y="947226"/>
          <a:ext cx="1269004" cy="1269004"/>
        </a:xfrm>
        <a:prstGeom prst="ellipse">
          <a:avLst/>
        </a:prstGeom>
        <a:gradFill rotWithShape="0">
          <a:gsLst>
            <a:gs pos="0">
              <a:schemeClr val="accent5">
                <a:alpha val="50000"/>
                <a:hueOff val="0"/>
                <a:satOff val="0"/>
                <a:lumOff val="0"/>
                <a:alphaOff val="0"/>
                <a:tint val="92000"/>
                <a:satMod val="170000"/>
              </a:schemeClr>
            </a:gs>
            <a:gs pos="15000">
              <a:schemeClr val="accent5">
                <a:alpha val="50000"/>
                <a:hueOff val="0"/>
                <a:satOff val="0"/>
                <a:lumOff val="0"/>
                <a:alphaOff val="0"/>
                <a:tint val="92000"/>
                <a:shade val="99000"/>
                <a:satMod val="170000"/>
              </a:schemeClr>
            </a:gs>
            <a:gs pos="62000">
              <a:schemeClr val="accent5">
                <a:alpha val="50000"/>
                <a:hueOff val="0"/>
                <a:satOff val="0"/>
                <a:lumOff val="0"/>
                <a:alphaOff val="0"/>
                <a:tint val="96000"/>
                <a:shade val="80000"/>
                <a:satMod val="170000"/>
              </a:schemeClr>
            </a:gs>
            <a:gs pos="97000">
              <a:schemeClr val="accent5">
                <a:alpha val="50000"/>
                <a:hueOff val="0"/>
                <a:satOff val="0"/>
                <a:lumOff val="0"/>
                <a:alphaOff val="0"/>
                <a:tint val="98000"/>
                <a:shade val="63000"/>
                <a:satMod val="170000"/>
              </a:schemeClr>
            </a:gs>
            <a:gs pos="100000">
              <a:schemeClr val="accent5">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sp>
    <dsp:sp modelId="{9E129689-F7E9-4F22-9074-D1941496BFCE}">
      <dsp:nvSpPr>
        <dsp:cNvPr id="0" name=""/>
        <dsp:cNvSpPr/>
      </dsp:nvSpPr>
      <dsp:spPr>
        <a:xfrm>
          <a:off x="3016872" y="0"/>
          <a:ext cx="1586255" cy="8641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IE" sz="1900" kern="1200" dirty="0" smtClean="0"/>
            <a:t>Attention</a:t>
          </a:r>
          <a:endParaRPr lang="en-IE" sz="1900" kern="1200" dirty="0"/>
        </a:p>
      </dsp:txBody>
      <dsp:txXfrm>
        <a:off x="3016872" y="0"/>
        <a:ext cx="1586255" cy="864108"/>
      </dsp:txXfrm>
    </dsp:sp>
    <dsp:sp modelId="{BBA2F215-9D96-48C8-8D7D-E3BF533A4A79}">
      <dsp:nvSpPr>
        <dsp:cNvPr id="0" name=""/>
        <dsp:cNvSpPr/>
      </dsp:nvSpPr>
      <dsp:spPr>
        <a:xfrm>
          <a:off x="3587395" y="1185062"/>
          <a:ext cx="1269004" cy="1269004"/>
        </a:xfrm>
        <a:prstGeom prst="ellipse">
          <a:avLst/>
        </a:prstGeom>
        <a:gradFill rotWithShape="0">
          <a:gsLst>
            <a:gs pos="0">
              <a:schemeClr val="accent5">
                <a:alpha val="50000"/>
                <a:hueOff val="2376739"/>
                <a:satOff val="-12104"/>
                <a:lumOff val="2235"/>
                <a:alphaOff val="0"/>
                <a:tint val="92000"/>
                <a:satMod val="170000"/>
              </a:schemeClr>
            </a:gs>
            <a:gs pos="15000">
              <a:schemeClr val="accent5">
                <a:alpha val="50000"/>
                <a:hueOff val="2376739"/>
                <a:satOff val="-12104"/>
                <a:lumOff val="2235"/>
                <a:alphaOff val="0"/>
                <a:tint val="92000"/>
                <a:shade val="99000"/>
                <a:satMod val="170000"/>
              </a:schemeClr>
            </a:gs>
            <a:gs pos="62000">
              <a:schemeClr val="accent5">
                <a:alpha val="50000"/>
                <a:hueOff val="2376739"/>
                <a:satOff val="-12104"/>
                <a:lumOff val="2235"/>
                <a:alphaOff val="0"/>
                <a:tint val="96000"/>
                <a:shade val="80000"/>
                <a:satMod val="170000"/>
              </a:schemeClr>
            </a:gs>
            <a:gs pos="97000">
              <a:schemeClr val="accent5">
                <a:alpha val="50000"/>
                <a:hueOff val="2376739"/>
                <a:satOff val="-12104"/>
                <a:lumOff val="2235"/>
                <a:alphaOff val="0"/>
                <a:tint val="98000"/>
                <a:shade val="63000"/>
                <a:satMod val="170000"/>
              </a:schemeClr>
            </a:gs>
            <a:gs pos="100000">
              <a:schemeClr val="accent5">
                <a:alpha val="50000"/>
                <a:hueOff val="2376739"/>
                <a:satOff val="-12104"/>
                <a:lumOff val="223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alpha val="50000"/>
              <a:hueOff val="2376739"/>
              <a:satOff val="-12104"/>
              <a:lumOff val="2235"/>
              <a:alphaOff val="0"/>
            </a:schemeClr>
          </a:contourClr>
        </a:sp3d>
      </dsp:spPr>
      <dsp:style>
        <a:lnRef idx="0">
          <a:scrgbClr r="0" g="0" b="0"/>
        </a:lnRef>
        <a:fillRef idx="3">
          <a:scrgbClr r="0" g="0" b="0"/>
        </a:fillRef>
        <a:effectRef idx="3">
          <a:scrgbClr r="0" g="0" b="0"/>
        </a:effectRef>
        <a:fontRef idx="minor">
          <a:schemeClr val="tx1"/>
        </a:fontRef>
      </dsp:style>
    </dsp:sp>
    <dsp:sp modelId="{C8841666-EE18-416B-A2E8-EFF2DD924B92}">
      <dsp:nvSpPr>
        <dsp:cNvPr id="0" name=""/>
        <dsp:cNvSpPr/>
      </dsp:nvSpPr>
      <dsp:spPr>
        <a:xfrm>
          <a:off x="4950517" y="822960"/>
          <a:ext cx="1503241" cy="9464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IE" sz="1900" kern="1200" dirty="0" smtClean="0"/>
            <a:t>Perception</a:t>
          </a:r>
          <a:endParaRPr lang="en-IE" sz="1900" kern="1200" dirty="0"/>
        </a:p>
      </dsp:txBody>
      <dsp:txXfrm>
        <a:off x="4950517" y="822960"/>
        <a:ext cx="1503241" cy="946404"/>
      </dsp:txXfrm>
    </dsp:sp>
    <dsp:sp modelId="{F0E4D960-EC90-49C5-A84A-DCBEDA27CB15}">
      <dsp:nvSpPr>
        <dsp:cNvPr id="0" name=""/>
        <dsp:cNvSpPr/>
      </dsp:nvSpPr>
      <dsp:spPr>
        <a:xfrm>
          <a:off x="3587395" y="1660733"/>
          <a:ext cx="1269004" cy="1269004"/>
        </a:xfrm>
        <a:prstGeom prst="ellipse">
          <a:avLst/>
        </a:prstGeom>
        <a:gradFill rotWithShape="0">
          <a:gsLst>
            <a:gs pos="0">
              <a:schemeClr val="accent5">
                <a:alpha val="50000"/>
                <a:hueOff val="4753478"/>
                <a:satOff val="-24208"/>
                <a:lumOff val="4470"/>
                <a:alphaOff val="0"/>
                <a:tint val="92000"/>
                <a:satMod val="170000"/>
              </a:schemeClr>
            </a:gs>
            <a:gs pos="15000">
              <a:schemeClr val="accent5">
                <a:alpha val="50000"/>
                <a:hueOff val="4753478"/>
                <a:satOff val="-24208"/>
                <a:lumOff val="4470"/>
                <a:alphaOff val="0"/>
                <a:tint val="92000"/>
                <a:shade val="99000"/>
                <a:satMod val="170000"/>
              </a:schemeClr>
            </a:gs>
            <a:gs pos="62000">
              <a:schemeClr val="accent5">
                <a:alpha val="50000"/>
                <a:hueOff val="4753478"/>
                <a:satOff val="-24208"/>
                <a:lumOff val="4470"/>
                <a:alphaOff val="0"/>
                <a:tint val="96000"/>
                <a:shade val="80000"/>
                <a:satMod val="170000"/>
              </a:schemeClr>
            </a:gs>
            <a:gs pos="97000">
              <a:schemeClr val="accent5">
                <a:alpha val="50000"/>
                <a:hueOff val="4753478"/>
                <a:satOff val="-24208"/>
                <a:lumOff val="4470"/>
                <a:alphaOff val="0"/>
                <a:tint val="98000"/>
                <a:shade val="63000"/>
                <a:satMod val="170000"/>
              </a:schemeClr>
            </a:gs>
            <a:gs pos="100000">
              <a:schemeClr val="accent5">
                <a:alpha val="50000"/>
                <a:hueOff val="4753478"/>
                <a:satOff val="-24208"/>
                <a:lumOff val="447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alpha val="50000"/>
              <a:hueOff val="4753478"/>
              <a:satOff val="-24208"/>
              <a:lumOff val="4470"/>
              <a:alphaOff val="0"/>
            </a:schemeClr>
          </a:contourClr>
        </a:sp3d>
      </dsp:spPr>
      <dsp:style>
        <a:lnRef idx="0">
          <a:scrgbClr r="0" g="0" b="0"/>
        </a:lnRef>
        <a:fillRef idx="3">
          <a:scrgbClr r="0" g="0" b="0"/>
        </a:fillRef>
        <a:effectRef idx="3">
          <a:scrgbClr r="0" g="0" b="0"/>
        </a:effectRef>
        <a:fontRef idx="minor">
          <a:schemeClr val="tx1"/>
        </a:fontRef>
      </dsp:style>
    </dsp:sp>
    <dsp:sp modelId="{2AF1964D-A445-47AF-AA58-3B59B6DB2BF9}">
      <dsp:nvSpPr>
        <dsp:cNvPr id="0" name=""/>
        <dsp:cNvSpPr/>
      </dsp:nvSpPr>
      <dsp:spPr>
        <a:xfrm>
          <a:off x="4950517" y="2234336"/>
          <a:ext cx="1503241" cy="10575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IE" sz="1900" kern="1200" dirty="0" smtClean="0"/>
            <a:t>Short term memory</a:t>
          </a:r>
          <a:endParaRPr lang="en-IE" sz="1900" kern="1200" dirty="0"/>
        </a:p>
      </dsp:txBody>
      <dsp:txXfrm>
        <a:off x="4950517" y="2234336"/>
        <a:ext cx="1503241" cy="1057503"/>
      </dsp:txXfrm>
    </dsp:sp>
    <dsp:sp modelId="{DEDFD86A-4E61-44B6-91C3-620A1D50A65D}">
      <dsp:nvSpPr>
        <dsp:cNvPr id="0" name=""/>
        <dsp:cNvSpPr/>
      </dsp:nvSpPr>
      <dsp:spPr>
        <a:xfrm>
          <a:off x="3175497" y="1898980"/>
          <a:ext cx="1269004" cy="1269004"/>
        </a:xfrm>
        <a:prstGeom prst="ellipse">
          <a:avLst/>
        </a:prstGeom>
        <a:gradFill rotWithShape="0">
          <a:gsLst>
            <a:gs pos="0">
              <a:schemeClr val="accent5">
                <a:alpha val="50000"/>
                <a:hueOff val="7130217"/>
                <a:satOff val="-36312"/>
                <a:lumOff val="6705"/>
                <a:alphaOff val="0"/>
                <a:tint val="92000"/>
                <a:satMod val="170000"/>
              </a:schemeClr>
            </a:gs>
            <a:gs pos="15000">
              <a:schemeClr val="accent5">
                <a:alpha val="50000"/>
                <a:hueOff val="7130217"/>
                <a:satOff val="-36312"/>
                <a:lumOff val="6705"/>
                <a:alphaOff val="0"/>
                <a:tint val="92000"/>
                <a:shade val="99000"/>
                <a:satMod val="170000"/>
              </a:schemeClr>
            </a:gs>
            <a:gs pos="62000">
              <a:schemeClr val="accent5">
                <a:alpha val="50000"/>
                <a:hueOff val="7130217"/>
                <a:satOff val="-36312"/>
                <a:lumOff val="6705"/>
                <a:alphaOff val="0"/>
                <a:tint val="96000"/>
                <a:shade val="80000"/>
                <a:satMod val="170000"/>
              </a:schemeClr>
            </a:gs>
            <a:gs pos="97000">
              <a:schemeClr val="accent5">
                <a:alpha val="50000"/>
                <a:hueOff val="7130217"/>
                <a:satOff val="-36312"/>
                <a:lumOff val="6705"/>
                <a:alphaOff val="0"/>
                <a:tint val="98000"/>
                <a:shade val="63000"/>
                <a:satMod val="170000"/>
              </a:schemeClr>
            </a:gs>
            <a:gs pos="100000">
              <a:schemeClr val="accent5">
                <a:alpha val="50000"/>
                <a:hueOff val="7130217"/>
                <a:satOff val="-36312"/>
                <a:lumOff val="670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alpha val="50000"/>
              <a:hueOff val="7130217"/>
              <a:satOff val="-36312"/>
              <a:lumOff val="6705"/>
              <a:alphaOff val="0"/>
            </a:schemeClr>
          </a:contourClr>
        </a:sp3d>
      </dsp:spPr>
      <dsp:style>
        <a:lnRef idx="0">
          <a:scrgbClr r="0" g="0" b="0"/>
        </a:lnRef>
        <a:fillRef idx="3">
          <a:scrgbClr r="0" g="0" b="0"/>
        </a:fillRef>
        <a:effectRef idx="3">
          <a:scrgbClr r="0" g="0" b="0"/>
        </a:effectRef>
        <a:fontRef idx="minor">
          <a:schemeClr val="tx1"/>
        </a:fontRef>
      </dsp:style>
    </dsp:sp>
    <dsp:sp modelId="{CA69B2B0-B38C-418F-A06F-2CB28B65345E}">
      <dsp:nvSpPr>
        <dsp:cNvPr id="0" name=""/>
        <dsp:cNvSpPr/>
      </dsp:nvSpPr>
      <dsp:spPr>
        <a:xfrm>
          <a:off x="3016872" y="3250692"/>
          <a:ext cx="1586255" cy="8641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IE" sz="1900" kern="1200" dirty="0" smtClean="0"/>
            <a:t>Comprehension</a:t>
          </a:r>
          <a:endParaRPr lang="en-IE" sz="1900" kern="1200" dirty="0"/>
        </a:p>
      </dsp:txBody>
      <dsp:txXfrm>
        <a:off x="3016872" y="3250692"/>
        <a:ext cx="1586255" cy="864108"/>
      </dsp:txXfrm>
    </dsp:sp>
    <dsp:sp modelId="{FA999CAA-6A74-4783-9314-C91E4F4D49F1}">
      <dsp:nvSpPr>
        <dsp:cNvPr id="0" name=""/>
        <dsp:cNvSpPr/>
      </dsp:nvSpPr>
      <dsp:spPr>
        <a:xfrm>
          <a:off x="2763600" y="1660733"/>
          <a:ext cx="1269004" cy="1269004"/>
        </a:xfrm>
        <a:prstGeom prst="ellipse">
          <a:avLst/>
        </a:prstGeom>
        <a:gradFill rotWithShape="0">
          <a:gsLst>
            <a:gs pos="0">
              <a:schemeClr val="accent5">
                <a:alpha val="50000"/>
                <a:hueOff val="9506956"/>
                <a:satOff val="-48416"/>
                <a:lumOff val="8940"/>
                <a:alphaOff val="0"/>
                <a:tint val="92000"/>
                <a:satMod val="170000"/>
              </a:schemeClr>
            </a:gs>
            <a:gs pos="15000">
              <a:schemeClr val="accent5">
                <a:alpha val="50000"/>
                <a:hueOff val="9506956"/>
                <a:satOff val="-48416"/>
                <a:lumOff val="8940"/>
                <a:alphaOff val="0"/>
                <a:tint val="92000"/>
                <a:shade val="99000"/>
                <a:satMod val="170000"/>
              </a:schemeClr>
            </a:gs>
            <a:gs pos="62000">
              <a:schemeClr val="accent5">
                <a:alpha val="50000"/>
                <a:hueOff val="9506956"/>
                <a:satOff val="-48416"/>
                <a:lumOff val="8940"/>
                <a:alphaOff val="0"/>
                <a:tint val="96000"/>
                <a:shade val="80000"/>
                <a:satMod val="170000"/>
              </a:schemeClr>
            </a:gs>
            <a:gs pos="97000">
              <a:schemeClr val="accent5">
                <a:alpha val="50000"/>
                <a:hueOff val="9506956"/>
                <a:satOff val="-48416"/>
                <a:lumOff val="8940"/>
                <a:alphaOff val="0"/>
                <a:tint val="98000"/>
                <a:shade val="63000"/>
                <a:satMod val="170000"/>
              </a:schemeClr>
            </a:gs>
            <a:gs pos="100000">
              <a:schemeClr val="accent5">
                <a:alpha val="50000"/>
                <a:hueOff val="9506956"/>
                <a:satOff val="-48416"/>
                <a:lumOff val="894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alpha val="50000"/>
              <a:hueOff val="9506956"/>
              <a:satOff val="-48416"/>
              <a:lumOff val="8940"/>
              <a:alphaOff val="0"/>
            </a:schemeClr>
          </a:contourClr>
        </a:sp3d>
      </dsp:spPr>
      <dsp:style>
        <a:lnRef idx="0">
          <a:scrgbClr r="0" g="0" b="0"/>
        </a:lnRef>
        <a:fillRef idx="3">
          <a:scrgbClr r="0" g="0" b="0"/>
        </a:fillRef>
        <a:effectRef idx="3">
          <a:scrgbClr r="0" g="0" b="0"/>
        </a:effectRef>
        <a:fontRef idx="minor">
          <a:schemeClr val="tx1"/>
        </a:fontRef>
      </dsp:style>
    </dsp:sp>
    <dsp:sp modelId="{9B9F74E9-6E18-434F-9614-04B807A9F064}">
      <dsp:nvSpPr>
        <dsp:cNvPr id="0" name=""/>
        <dsp:cNvSpPr/>
      </dsp:nvSpPr>
      <dsp:spPr>
        <a:xfrm>
          <a:off x="1166240" y="2234336"/>
          <a:ext cx="1503241" cy="10575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IE" sz="1900" kern="1200" dirty="0" smtClean="0"/>
            <a:t>Expression</a:t>
          </a:r>
          <a:endParaRPr lang="en-IE" sz="1900" kern="1200" dirty="0"/>
        </a:p>
      </dsp:txBody>
      <dsp:txXfrm>
        <a:off x="1166240" y="2234336"/>
        <a:ext cx="1503241" cy="1057503"/>
      </dsp:txXfrm>
    </dsp:sp>
    <dsp:sp modelId="{214A9F45-8932-43AA-9214-6A90B86DDD47}">
      <dsp:nvSpPr>
        <dsp:cNvPr id="0" name=""/>
        <dsp:cNvSpPr/>
      </dsp:nvSpPr>
      <dsp:spPr>
        <a:xfrm>
          <a:off x="2763600" y="1185062"/>
          <a:ext cx="1269004" cy="1269004"/>
        </a:xfrm>
        <a:prstGeom prst="ellipse">
          <a:avLst/>
        </a:prstGeom>
        <a:gradFill rotWithShape="0">
          <a:gsLst>
            <a:gs pos="0">
              <a:schemeClr val="accent5">
                <a:alpha val="50000"/>
                <a:hueOff val="11883694"/>
                <a:satOff val="-60520"/>
                <a:lumOff val="11175"/>
                <a:alphaOff val="0"/>
                <a:tint val="92000"/>
                <a:satMod val="170000"/>
              </a:schemeClr>
            </a:gs>
            <a:gs pos="15000">
              <a:schemeClr val="accent5">
                <a:alpha val="50000"/>
                <a:hueOff val="11883694"/>
                <a:satOff val="-60520"/>
                <a:lumOff val="11175"/>
                <a:alphaOff val="0"/>
                <a:tint val="92000"/>
                <a:shade val="99000"/>
                <a:satMod val="170000"/>
              </a:schemeClr>
            </a:gs>
            <a:gs pos="62000">
              <a:schemeClr val="accent5">
                <a:alpha val="50000"/>
                <a:hueOff val="11883694"/>
                <a:satOff val="-60520"/>
                <a:lumOff val="11175"/>
                <a:alphaOff val="0"/>
                <a:tint val="96000"/>
                <a:shade val="80000"/>
                <a:satMod val="170000"/>
              </a:schemeClr>
            </a:gs>
            <a:gs pos="97000">
              <a:schemeClr val="accent5">
                <a:alpha val="50000"/>
                <a:hueOff val="11883694"/>
                <a:satOff val="-60520"/>
                <a:lumOff val="11175"/>
                <a:alphaOff val="0"/>
                <a:tint val="98000"/>
                <a:shade val="63000"/>
                <a:satMod val="170000"/>
              </a:schemeClr>
            </a:gs>
            <a:gs pos="100000">
              <a:schemeClr val="accent5">
                <a:alpha val="50000"/>
                <a:hueOff val="11883694"/>
                <a:satOff val="-60520"/>
                <a:lumOff val="111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alpha val="50000"/>
              <a:hueOff val="11883694"/>
              <a:satOff val="-60520"/>
              <a:lumOff val="11175"/>
              <a:alphaOff val="0"/>
            </a:schemeClr>
          </a:contourClr>
        </a:sp3d>
      </dsp:spPr>
      <dsp:style>
        <a:lnRef idx="0">
          <a:scrgbClr r="0" g="0" b="0"/>
        </a:lnRef>
        <a:fillRef idx="3">
          <a:scrgbClr r="0" g="0" b="0"/>
        </a:fillRef>
        <a:effectRef idx="3">
          <a:scrgbClr r="0" g="0" b="0"/>
        </a:effectRef>
        <a:fontRef idx="minor">
          <a:schemeClr val="tx1"/>
        </a:fontRef>
      </dsp:style>
    </dsp:sp>
    <dsp:sp modelId="{3B7DE71B-C47A-4E14-9ECC-4704408EF1B9}">
      <dsp:nvSpPr>
        <dsp:cNvPr id="0" name=""/>
        <dsp:cNvSpPr/>
      </dsp:nvSpPr>
      <dsp:spPr>
        <a:xfrm>
          <a:off x="1166240" y="822960"/>
          <a:ext cx="1503241" cy="10575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IE" sz="1900" kern="1200" dirty="0" smtClean="0"/>
            <a:t>Coping with change</a:t>
          </a:r>
          <a:endParaRPr lang="en-GB" sz="1900" kern="1200" dirty="0"/>
        </a:p>
      </dsp:txBody>
      <dsp:txXfrm>
        <a:off x="1166240" y="822960"/>
        <a:ext cx="1503241" cy="105750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DE1B09-CBFF-4ABC-BF12-7755910B7F62}">
      <dsp:nvSpPr>
        <dsp:cNvPr id="0" name=""/>
        <dsp:cNvSpPr/>
      </dsp:nvSpPr>
      <dsp:spPr>
        <a:xfrm>
          <a:off x="2986538" y="1094"/>
          <a:ext cx="1299730" cy="844824"/>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E" sz="1600" kern="1200" dirty="0" smtClean="0">
              <a:solidFill>
                <a:srgbClr val="7030A0"/>
              </a:solidFill>
            </a:rPr>
            <a:t>Parents</a:t>
          </a:r>
        </a:p>
        <a:p>
          <a:pPr lvl="0" algn="ctr" defTabSz="1066800">
            <a:lnSpc>
              <a:spcPct val="90000"/>
            </a:lnSpc>
            <a:spcBef>
              <a:spcPct val="0"/>
            </a:spcBef>
            <a:spcAft>
              <a:spcPct val="35000"/>
            </a:spcAft>
          </a:pPr>
          <a:endParaRPr lang="en-IE" sz="1600" kern="1200" dirty="0"/>
        </a:p>
      </dsp:txBody>
      <dsp:txXfrm>
        <a:off x="2986538" y="1094"/>
        <a:ext cx="1299730" cy="844824"/>
      </dsp:txXfrm>
    </dsp:sp>
    <dsp:sp modelId="{7CCF00EE-98D1-404A-9634-9D1C485C37F4}">
      <dsp:nvSpPr>
        <dsp:cNvPr id="0" name=""/>
        <dsp:cNvSpPr/>
      </dsp:nvSpPr>
      <dsp:spPr>
        <a:xfrm>
          <a:off x="1946468" y="423506"/>
          <a:ext cx="3379871" cy="3379871"/>
        </a:xfrm>
        <a:custGeom>
          <a:avLst/>
          <a:gdLst/>
          <a:ahLst/>
          <a:cxnLst/>
          <a:rect l="0" t="0" r="0" b="0"/>
          <a:pathLst>
            <a:path>
              <a:moveTo>
                <a:pt x="2348755" y="133709"/>
              </a:moveTo>
              <a:arcTo wR="1689935" hR="1689935" stAng="17576706" swAng="196444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776D8F-92B7-4DA9-A6BF-D29D718EA2C3}">
      <dsp:nvSpPr>
        <dsp:cNvPr id="0" name=""/>
        <dsp:cNvSpPr/>
      </dsp:nvSpPr>
      <dsp:spPr>
        <a:xfrm>
          <a:off x="4593763" y="1168811"/>
          <a:ext cx="1299730" cy="844824"/>
        </a:xfrm>
        <a:prstGeom prst="roundRect">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E" sz="1600" kern="1200" dirty="0" smtClean="0">
              <a:solidFill>
                <a:srgbClr val="00B050"/>
              </a:solidFill>
            </a:rPr>
            <a:t>T</a:t>
          </a:r>
          <a:r>
            <a:rPr lang="en-IE" sz="1600" kern="1200" dirty="0" smtClean="0">
              <a:solidFill>
                <a:schemeClr val="tx1"/>
              </a:solidFill>
            </a:rPr>
            <a:t>eachers</a:t>
          </a:r>
        </a:p>
        <a:p>
          <a:pPr lvl="0" algn="ctr" defTabSz="533400">
            <a:lnSpc>
              <a:spcPct val="90000"/>
            </a:lnSpc>
            <a:spcBef>
              <a:spcPct val="0"/>
            </a:spcBef>
            <a:spcAft>
              <a:spcPct val="35000"/>
            </a:spcAft>
          </a:pPr>
          <a:endParaRPr lang="en-IE" sz="1600" kern="1200" dirty="0"/>
        </a:p>
      </dsp:txBody>
      <dsp:txXfrm>
        <a:off x="4593763" y="1168811"/>
        <a:ext cx="1299730" cy="844824"/>
      </dsp:txXfrm>
    </dsp:sp>
    <dsp:sp modelId="{CD583642-DE3A-4913-9D3D-BD5EB54B8CA4}">
      <dsp:nvSpPr>
        <dsp:cNvPr id="0" name=""/>
        <dsp:cNvSpPr/>
      </dsp:nvSpPr>
      <dsp:spPr>
        <a:xfrm>
          <a:off x="1946468" y="423506"/>
          <a:ext cx="3379871" cy="3379871"/>
        </a:xfrm>
        <a:custGeom>
          <a:avLst/>
          <a:gdLst/>
          <a:ahLst/>
          <a:cxnLst/>
          <a:rect l="0" t="0" r="0" b="0"/>
          <a:pathLst>
            <a:path>
              <a:moveTo>
                <a:pt x="3377526" y="1600941"/>
              </a:moveTo>
              <a:arcTo wR="1689935" hR="1689935" stAng="21418881" swAng="219853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DAFA11-C5E1-4A84-9E1E-2C0605D1CC4F}">
      <dsp:nvSpPr>
        <dsp:cNvPr id="0" name=""/>
        <dsp:cNvSpPr/>
      </dsp:nvSpPr>
      <dsp:spPr>
        <a:xfrm>
          <a:off x="3979858" y="3058216"/>
          <a:ext cx="1299730" cy="844824"/>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E" sz="1600" kern="1200" dirty="0" smtClean="0"/>
            <a:t>Need</a:t>
          </a:r>
        </a:p>
        <a:p>
          <a:pPr lvl="0" algn="ctr" defTabSz="533400">
            <a:lnSpc>
              <a:spcPct val="90000"/>
            </a:lnSpc>
            <a:spcBef>
              <a:spcPct val="0"/>
            </a:spcBef>
            <a:spcAft>
              <a:spcPct val="35000"/>
            </a:spcAft>
          </a:pPr>
          <a:endParaRPr lang="en-IE" sz="1600" kern="1200" dirty="0"/>
        </a:p>
      </dsp:txBody>
      <dsp:txXfrm>
        <a:off x="3979858" y="3058216"/>
        <a:ext cx="1299730" cy="844824"/>
      </dsp:txXfrm>
    </dsp:sp>
    <dsp:sp modelId="{986115FF-0520-4C35-8C92-6F79357E8444}">
      <dsp:nvSpPr>
        <dsp:cNvPr id="0" name=""/>
        <dsp:cNvSpPr/>
      </dsp:nvSpPr>
      <dsp:spPr>
        <a:xfrm>
          <a:off x="1946468" y="423506"/>
          <a:ext cx="3379871" cy="3379871"/>
        </a:xfrm>
        <a:custGeom>
          <a:avLst/>
          <a:gdLst/>
          <a:ahLst/>
          <a:cxnLst/>
          <a:rect l="0" t="0" r="0" b="0"/>
          <a:pathLst>
            <a:path>
              <a:moveTo>
                <a:pt x="2026661" y="3345984"/>
              </a:moveTo>
              <a:arcTo wR="1689935" hR="1689935" stAng="4710402" swAng="137919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6E499F-39FF-4514-A546-6015F945D8C1}">
      <dsp:nvSpPr>
        <dsp:cNvPr id="0" name=""/>
        <dsp:cNvSpPr/>
      </dsp:nvSpPr>
      <dsp:spPr>
        <a:xfrm>
          <a:off x="1993219" y="3058216"/>
          <a:ext cx="1299730" cy="844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E" sz="1600" kern="1200" dirty="0" smtClean="0"/>
            <a:t>SENO</a:t>
          </a:r>
        </a:p>
        <a:p>
          <a:pPr lvl="0" algn="ctr" defTabSz="533400">
            <a:lnSpc>
              <a:spcPct val="90000"/>
            </a:lnSpc>
            <a:spcBef>
              <a:spcPct val="0"/>
            </a:spcBef>
            <a:spcAft>
              <a:spcPct val="35000"/>
            </a:spcAft>
          </a:pPr>
          <a:endParaRPr lang="en-IE" sz="1600" kern="1200" dirty="0"/>
        </a:p>
      </dsp:txBody>
      <dsp:txXfrm>
        <a:off x="1993219" y="3058216"/>
        <a:ext cx="1299730" cy="844824"/>
      </dsp:txXfrm>
    </dsp:sp>
    <dsp:sp modelId="{BBBD2787-138C-4E6A-BF6C-342AEE751010}">
      <dsp:nvSpPr>
        <dsp:cNvPr id="0" name=""/>
        <dsp:cNvSpPr/>
      </dsp:nvSpPr>
      <dsp:spPr>
        <a:xfrm>
          <a:off x="1946468" y="423506"/>
          <a:ext cx="3379871" cy="3379871"/>
        </a:xfrm>
        <a:custGeom>
          <a:avLst/>
          <a:gdLst/>
          <a:ahLst/>
          <a:cxnLst/>
          <a:rect l="0" t="0" r="0" b="0"/>
          <a:pathLst>
            <a:path>
              <a:moveTo>
                <a:pt x="282737" y="2625711"/>
              </a:moveTo>
              <a:arcTo wR="1689935" hR="1689935" stAng="8782584" swAng="219853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0585D8-E094-4F2A-BF61-8D402EF384E0}">
      <dsp:nvSpPr>
        <dsp:cNvPr id="0" name=""/>
        <dsp:cNvSpPr/>
      </dsp:nvSpPr>
      <dsp:spPr>
        <a:xfrm>
          <a:off x="1379314" y="1168811"/>
          <a:ext cx="1299730" cy="84482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E" sz="1600" kern="1200" dirty="0" smtClean="0">
              <a:solidFill>
                <a:srgbClr val="00B0F0"/>
              </a:solidFill>
            </a:rPr>
            <a:t>Professionals</a:t>
          </a:r>
        </a:p>
        <a:p>
          <a:pPr lvl="0" algn="ctr" defTabSz="711200">
            <a:lnSpc>
              <a:spcPct val="90000"/>
            </a:lnSpc>
            <a:spcBef>
              <a:spcPct val="0"/>
            </a:spcBef>
            <a:spcAft>
              <a:spcPct val="35000"/>
            </a:spcAft>
          </a:pPr>
          <a:endParaRPr lang="en-IE" sz="1600" kern="1200" dirty="0"/>
        </a:p>
      </dsp:txBody>
      <dsp:txXfrm>
        <a:off x="1379314" y="1168811"/>
        <a:ext cx="1299730" cy="844824"/>
      </dsp:txXfrm>
    </dsp:sp>
    <dsp:sp modelId="{C33BED9B-58A7-46BE-AB86-DBEC6AC7ACC0}">
      <dsp:nvSpPr>
        <dsp:cNvPr id="0" name=""/>
        <dsp:cNvSpPr/>
      </dsp:nvSpPr>
      <dsp:spPr>
        <a:xfrm>
          <a:off x="1946468" y="423506"/>
          <a:ext cx="3379871" cy="3379871"/>
        </a:xfrm>
        <a:custGeom>
          <a:avLst/>
          <a:gdLst/>
          <a:ahLst/>
          <a:cxnLst/>
          <a:rect l="0" t="0" r="0" b="0"/>
          <a:pathLst>
            <a:path>
              <a:moveTo>
                <a:pt x="294118" y="737266"/>
              </a:moveTo>
              <a:arcTo wR="1689935" hR="1689935" stAng="12858852" swAng="196444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4E9A3C-0786-4941-B017-E654A567BA90}">
      <dsp:nvSpPr>
        <dsp:cNvPr id="0" name=""/>
        <dsp:cNvSpPr/>
      </dsp:nvSpPr>
      <dsp:spPr>
        <a:xfrm>
          <a:off x="437349" y="896029"/>
          <a:ext cx="2813033" cy="2813033"/>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85B98B-DB3E-4FC1-8301-9E5DC92B66D0}">
      <dsp:nvSpPr>
        <dsp:cNvPr id="0" name=""/>
        <dsp:cNvSpPr/>
      </dsp:nvSpPr>
      <dsp:spPr>
        <a:xfrm>
          <a:off x="437349" y="896029"/>
          <a:ext cx="2813033" cy="2813033"/>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1A6256-1978-4BFF-9B1D-CFD15A54D2BB}">
      <dsp:nvSpPr>
        <dsp:cNvPr id="0" name=""/>
        <dsp:cNvSpPr/>
      </dsp:nvSpPr>
      <dsp:spPr>
        <a:xfrm>
          <a:off x="413563" y="896235"/>
          <a:ext cx="2813033" cy="2813033"/>
        </a:xfrm>
        <a:prstGeom prst="blockArc">
          <a:avLst>
            <a:gd name="adj1" fmla="val 21436645"/>
            <a:gd name="adj2" fmla="val 5340481"/>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631628-24AA-4148-BDD7-E5DA572FC230}">
      <dsp:nvSpPr>
        <dsp:cNvPr id="0" name=""/>
        <dsp:cNvSpPr/>
      </dsp:nvSpPr>
      <dsp:spPr>
        <a:xfrm>
          <a:off x="413544" y="895823"/>
          <a:ext cx="2813033" cy="2813033"/>
        </a:xfrm>
        <a:prstGeom prst="blockArc">
          <a:avLst>
            <a:gd name="adj1" fmla="val 16259568"/>
            <a:gd name="adj2" fmla="val 21437678"/>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8130F3-41E2-4788-97C8-4E5AA2EC66BD}">
      <dsp:nvSpPr>
        <dsp:cNvPr id="0" name=""/>
        <dsp:cNvSpPr/>
      </dsp:nvSpPr>
      <dsp:spPr>
        <a:xfrm>
          <a:off x="447060" y="1056639"/>
          <a:ext cx="2848622" cy="256287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IE" sz="4000" kern="1200" dirty="0" smtClean="0"/>
            <a:t>SNA</a:t>
          </a:r>
          <a:endParaRPr lang="en-IE" sz="4000" kern="1200" dirty="0"/>
        </a:p>
      </dsp:txBody>
      <dsp:txXfrm>
        <a:off x="447060" y="1056639"/>
        <a:ext cx="2848622" cy="2562871"/>
      </dsp:txXfrm>
    </dsp:sp>
    <dsp:sp modelId="{423E7B73-74C6-48EA-BEF9-A203D7147514}">
      <dsp:nvSpPr>
        <dsp:cNvPr id="0" name=""/>
        <dsp:cNvSpPr/>
      </dsp:nvSpPr>
      <dsp:spPr>
        <a:xfrm>
          <a:off x="1106435" y="144446"/>
          <a:ext cx="1474861" cy="156842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E" sz="1200" kern="1200" dirty="0" smtClean="0"/>
            <a:t>CARE NEEDS</a:t>
          </a:r>
          <a:endParaRPr lang="en-IE" sz="1200" kern="1200" dirty="0"/>
        </a:p>
      </dsp:txBody>
      <dsp:txXfrm>
        <a:off x="1106435" y="144446"/>
        <a:ext cx="1474861" cy="1568425"/>
      </dsp:txXfrm>
    </dsp:sp>
    <dsp:sp modelId="{01995790-0D3F-446D-92E6-9024338203DF}">
      <dsp:nvSpPr>
        <dsp:cNvPr id="0" name=""/>
        <dsp:cNvSpPr/>
      </dsp:nvSpPr>
      <dsp:spPr>
        <a:xfrm>
          <a:off x="2453490" y="1475916"/>
          <a:ext cx="1477852" cy="152315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E" sz="1200" kern="1200" dirty="0" smtClean="0"/>
            <a:t>SENSORY ORIENTATION</a:t>
          </a:r>
          <a:endParaRPr lang="en-IE" sz="1200" kern="1200" dirty="0"/>
        </a:p>
      </dsp:txBody>
      <dsp:txXfrm>
        <a:off x="2453490" y="1475916"/>
        <a:ext cx="1477852" cy="1523152"/>
      </dsp:txXfrm>
    </dsp:sp>
    <dsp:sp modelId="{321B0D98-BC96-4901-A31E-12ED617336E8}">
      <dsp:nvSpPr>
        <dsp:cNvPr id="0" name=""/>
        <dsp:cNvSpPr/>
      </dsp:nvSpPr>
      <dsp:spPr>
        <a:xfrm>
          <a:off x="1024731" y="2833240"/>
          <a:ext cx="1638269" cy="168638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E" sz="1200" kern="1200" dirty="0" smtClean="0"/>
            <a:t>INDEPENDENCE &amp; Social Skills Training </a:t>
          </a:r>
          <a:endParaRPr lang="en-IE" sz="1200" kern="1200" dirty="0"/>
        </a:p>
      </dsp:txBody>
      <dsp:txXfrm>
        <a:off x="1024731" y="2833240"/>
        <a:ext cx="1638269" cy="1686388"/>
      </dsp:txXfrm>
    </dsp:sp>
    <dsp:sp modelId="{4EB3D51C-7E91-4F4B-B8F7-0BB0E39F4BCA}">
      <dsp:nvSpPr>
        <dsp:cNvPr id="0" name=""/>
        <dsp:cNvSpPr/>
      </dsp:nvSpPr>
      <dsp:spPr>
        <a:xfrm>
          <a:off x="-299079" y="1475916"/>
          <a:ext cx="1538116" cy="165326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E" sz="1200" kern="1200" dirty="0" smtClean="0"/>
            <a:t>Health &amp; Safety</a:t>
          </a:r>
          <a:endParaRPr lang="en-IE" sz="1200" kern="1200" dirty="0"/>
        </a:p>
      </dsp:txBody>
      <dsp:txXfrm>
        <a:off x="-299079" y="1475916"/>
        <a:ext cx="1538116" cy="165326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787FE8-D316-4CBD-A50C-57558AD98F0F}" type="datetimeFigureOut">
              <a:rPr lang="en-IE" smtClean="0"/>
              <a:pPr/>
              <a:t>29/01/2015</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C62202-B4D4-495E-B65C-650ED383B3AC}" type="slidenum">
              <a:rPr lang="en-IE" smtClean="0"/>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43C91E7-FBD1-4DB1-9828-3A0A9945E6C2}"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IE" dirty="0" smtClean="0"/>
              <a:t>Perception and pain threshold sometimes higher</a:t>
            </a:r>
          </a:p>
          <a:p>
            <a:r>
              <a:rPr lang="en-IE" dirty="0" smtClean="0"/>
              <a:t>Perception and food/diet some children react adversely to coke</a:t>
            </a:r>
            <a:endParaRPr lang="en-IE" dirty="0"/>
          </a:p>
        </p:txBody>
      </p:sp>
      <p:sp>
        <p:nvSpPr>
          <p:cNvPr id="4" name="Slide Number Placeholder 3"/>
          <p:cNvSpPr>
            <a:spLocks noGrp="1"/>
          </p:cNvSpPr>
          <p:nvPr>
            <p:ph type="sldNum" sz="quarter" idx="10"/>
          </p:nvPr>
        </p:nvSpPr>
        <p:spPr/>
        <p:txBody>
          <a:bodyPr/>
          <a:lstStyle/>
          <a:p>
            <a:fld id="{F43C91E7-FBD1-4DB1-9828-3A0A9945E6C2}" type="slidenum">
              <a:rPr lang="en-GB" smtClean="0"/>
              <a:pPr/>
              <a:t>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We teach children to cope with their LD we give them coping skills</a:t>
            </a:r>
            <a:endParaRPr lang="en-IE" dirty="0"/>
          </a:p>
        </p:txBody>
      </p:sp>
      <p:sp>
        <p:nvSpPr>
          <p:cNvPr id="4" name="Slide Number Placeholder 3"/>
          <p:cNvSpPr>
            <a:spLocks noGrp="1"/>
          </p:cNvSpPr>
          <p:nvPr>
            <p:ph type="sldNum" sz="quarter" idx="10"/>
          </p:nvPr>
        </p:nvSpPr>
        <p:spPr/>
        <p:txBody>
          <a:bodyPr/>
          <a:lstStyle/>
          <a:p>
            <a:fld id="{F43C91E7-FBD1-4DB1-9828-3A0A9945E6C2}" type="slidenum">
              <a:rPr lang="en-GB" smtClean="0"/>
              <a:pPr/>
              <a:t>7</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IE" dirty="0" smtClean="0"/>
              <a:t>Often Change you have a DS child to a child with DS</a:t>
            </a:r>
            <a:endParaRPr lang="en-IE" dirty="0"/>
          </a:p>
        </p:txBody>
      </p:sp>
      <p:sp>
        <p:nvSpPr>
          <p:cNvPr id="4" name="Slide Number Placeholder 3"/>
          <p:cNvSpPr>
            <a:spLocks noGrp="1"/>
          </p:cNvSpPr>
          <p:nvPr>
            <p:ph type="sldNum" sz="quarter" idx="10"/>
          </p:nvPr>
        </p:nvSpPr>
        <p:spPr/>
        <p:txBody>
          <a:bodyPr/>
          <a:lstStyle/>
          <a:p>
            <a:fld id="{F43C91E7-FBD1-4DB1-9828-3A0A9945E6C2}" type="slidenum">
              <a:rPr lang="en-GB" smtClean="0"/>
              <a:pPr/>
              <a:t>8</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We work on bringing</a:t>
            </a:r>
            <a:r>
              <a:rPr lang="en-IE" baseline="0" dirty="0" smtClean="0"/>
              <a:t> all of these other areas academics are not the most </a:t>
            </a:r>
            <a:r>
              <a:rPr lang="en-IE" baseline="0" dirty="0" err="1" smtClean="0"/>
              <a:t>nb</a:t>
            </a:r>
            <a:r>
              <a:rPr lang="en-IE" baseline="0" dirty="0" smtClean="0"/>
              <a:t> thing. We use this model to promote</a:t>
            </a:r>
            <a:endParaRPr lang="en-IE" dirty="0"/>
          </a:p>
        </p:txBody>
      </p:sp>
      <p:sp>
        <p:nvSpPr>
          <p:cNvPr id="4" name="Slide Number Placeholder 3"/>
          <p:cNvSpPr>
            <a:spLocks noGrp="1"/>
          </p:cNvSpPr>
          <p:nvPr>
            <p:ph type="sldNum" sz="quarter" idx="10"/>
          </p:nvPr>
        </p:nvSpPr>
        <p:spPr/>
        <p:txBody>
          <a:bodyPr/>
          <a:lstStyle/>
          <a:p>
            <a:fld id="{F43C91E7-FBD1-4DB1-9828-3A0A9945E6C2}"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CA0FF82-90C5-40B9-AD0D-7C83E510542E}" type="datetime6">
              <a:rPr lang="en-GB" smtClean="0"/>
              <a:pPr/>
              <a:t>January 15</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033526E4-BD65-45F3-ABFF-B163C1E33396}"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713889-00EC-4ED7-8DB1-38BAFCDAC03D}" type="datetime6">
              <a:rPr lang="en-GB" smtClean="0"/>
              <a:pPr/>
              <a:t>January 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72CB4B4-802C-4F32-B04D-00314FF8FFA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1"/>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36221E-D557-4AE7-9CBD-464ED9A0E321}" type="datetime6">
              <a:rPr lang="en-GB" smtClean="0"/>
              <a:pPr/>
              <a:t>January 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B12BC0B-2EEB-4F1E-83D1-C496CB286F3E}"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2E7BAE3-60F6-44E7-8F3A-32A146130E74}" type="datetime1">
              <a:rPr lang="en-GB"/>
              <a:pPr/>
              <a:t>29/01/2015</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Bob Keating St Brigid's School </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F1CC4CA-3F20-411B-8D58-43D0D0AB1C37}" type="slidenum">
              <a:rPr lang="en-US"/>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IE"/>
          </a:p>
        </p:txBody>
      </p:sp>
      <p:sp>
        <p:nvSpPr>
          <p:cNvPr id="3" name="ClipArt Placeholder 2"/>
          <p:cNvSpPr>
            <a:spLocks noGrp="1"/>
          </p:cNvSpPr>
          <p:nvPr>
            <p:ph type="clipArt" sz="half" idx="1"/>
          </p:nvPr>
        </p:nvSpPr>
        <p:spPr>
          <a:xfrm>
            <a:off x="1257300" y="1981200"/>
            <a:ext cx="3810000" cy="4114800"/>
          </a:xfrm>
        </p:spPr>
        <p:txBody>
          <a:bodyPr/>
          <a:lstStyle/>
          <a:p>
            <a:endParaRPr lang="en-IE"/>
          </a:p>
        </p:txBody>
      </p:sp>
      <p:sp>
        <p:nvSpPr>
          <p:cNvPr id="4" name="Text Placeholder 3"/>
          <p:cNvSpPr>
            <a:spLocks noGrp="1"/>
          </p:cNvSpPr>
          <p:nvPr>
            <p:ph type="body"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12573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6957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7124700" y="6248400"/>
            <a:ext cx="1905000" cy="457200"/>
          </a:xfrm>
        </p:spPr>
        <p:txBody>
          <a:bodyPr/>
          <a:lstStyle>
            <a:lvl1pPr>
              <a:defRPr/>
            </a:lvl1pPr>
          </a:lstStyle>
          <a:p>
            <a:fld id="{FA32A036-73FC-4CA8-BF1F-A31668191C4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6E6575-F25D-42FE-A3D1-805A0AE8D6F2}" type="datetime6">
              <a:rPr lang="en-GB" smtClean="0"/>
              <a:pPr/>
              <a:t>January 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1102BA6-4C37-47B5-AA69-182BD997426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C9FA24-597A-4F5A-9B23-375813D5EAE3}" type="datetime6">
              <a:rPr lang="en-GB" smtClean="0"/>
              <a:pPr/>
              <a:t>January 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B927E73-952C-4AB7-9E50-3B3F174516F9}"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90F1E1-851D-4619-BE0F-84F1AA766945}" type="datetime6">
              <a:rPr lang="en-GB" smtClean="0"/>
              <a:pPr/>
              <a:t>January 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6E12FC4-237D-44DF-B953-9407BAB9506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39CFAA8-2D10-4B83-B779-8A2C6EB239A8}" type="datetime6">
              <a:rPr lang="en-GB" smtClean="0"/>
              <a:pPr/>
              <a:t>January 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23A0523-4DC6-4EFF-A541-65CC9E1A459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FB0F4B8-4C6B-49FD-8647-FDFEE000FDB0}" type="datetime6">
              <a:rPr lang="en-GB" smtClean="0"/>
              <a:pPr/>
              <a:t>January 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85C7219F-D486-4852-B742-2D96AD84DA5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947657F-5BA6-4B23-B00F-84A95BEB5529}" type="datetime6">
              <a:rPr lang="en-GB" smtClean="0"/>
              <a:pPr/>
              <a:t>January 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59E3EBA0-62F6-48E0-9BA6-7275F72DA196}"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5A8C03-1C4F-430B-9F19-88557D058198}" type="datetime6">
              <a:rPr lang="en-GB" smtClean="0"/>
              <a:pPr/>
              <a:t>January 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D4DED06-FB57-4D38-8488-8753C17DFDE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96FCFC9-3195-4294-B0FD-59B903DEC4D8}" type="datetime6">
              <a:rPr lang="en-GB" smtClean="0"/>
              <a:pPr/>
              <a:t>January 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3344950-44E5-499B-9A72-EF9C7F974633}"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345C4C7-D9C5-4152-A089-7A5F5AD70FE9}" type="datetime6">
              <a:rPr lang="en-GB" smtClean="0"/>
              <a:pPr/>
              <a:t>January 15</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12BD5E7-BEA4-442D-BBD5-3329B4DA7C32}"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9" r:id="rId13"/>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stbsschool.wix.com/stb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143109" y="3143249"/>
            <a:ext cx="6696092" cy="2286016"/>
          </a:xfrm>
        </p:spPr>
        <p:txBody>
          <a:bodyPr>
            <a:normAutofit/>
          </a:bodyPr>
          <a:lstStyle/>
          <a:p>
            <a:r>
              <a:rPr lang="en-IE" sz="3600" dirty="0">
                <a:solidFill>
                  <a:srgbClr val="00B0F0"/>
                </a:solidFill>
              </a:rPr>
              <a:t>Bob </a:t>
            </a:r>
            <a:r>
              <a:rPr lang="en-IE" sz="3600" dirty="0" smtClean="0">
                <a:solidFill>
                  <a:srgbClr val="00B0F0"/>
                </a:solidFill>
              </a:rPr>
              <a:t>Keating</a:t>
            </a:r>
          </a:p>
          <a:p>
            <a:r>
              <a:rPr lang="en-IE" sz="3600" dirty="0" smtClean="0">
                <a:solidFill>
                  <a:srgbClr val="00B0F0"/>
                </a:solidFill>
              </a:rPr>
              <a:t>Principal </a:t>
            </a:r>
          </a:p>
          <a:p>
            <a:r>
              <a:rPr lang="en-IE" sz="3600" dirty="0" smtClean="0">
                <a:solidFill>
                  <a:srgbClr val="00B0F0"/>
                </a:solidFill>
              </a:rPr>
              <a:t>January 29</a:t>
            </a:r>
            <a:r>
              <a:rPr lang="en-IE" sz="3600" baseline="30000" dirty="0" smtClean="0">
                <a:solidFill>
                  <a:srgbClr val="00B0F0"/>
                </a:solidFill>
              </a:rPr>
              <a:t>th</a:t>
            </a:r>
            <a:r>
              <a:rPr lang="en-IE" sz="3600" dirty="0" smtClean="0">
                <a:solidFill>
                  <a:srgbClr val="00B0F0"/>
                </a:solidFill>
              </a:rPr>
              <a:t> 2015</a:t>
            </a:r>
          </a:p>
          <a:p>
            <a:endParaRPr lang="en-IE" sz="3600" dirty="0"/>
          </a:p>
        </p:txBody>
      </p:sp>
      <p:sp>
        <p:nvSpPr>
          <p:cNvPr id="4" name="Rectangle 8"/>
          <p:cNvSpPr>
            <a:spLocks noGrp="1" noChangeArrowheads="1"/>
          </p:cNvSpPr>
          <p:nvPr>
            <p:ph type="dt" sz="half" idx="10"/>
          </p:nvPr>
        </p:nvSpPr>
        <p:spPr/>
        <p:txBody>
          <a:bodyPr/>
          <a:lstStyle/>
          <a:p>
            <a:fld id="{4A286C7F-62DE-4B5F-A461-D5FEF59F147C}" type="datetime6">
              <a:rPr lang="en-GB"/>
              <a:pPr/>
              <a:t>January 15</a:t>
            </a:fld>
            <a:endParaRPr lang="en-GB" dirty="0"/>
          </a:p>
        </p:txBody>
      </p:sp>
      <p:sp>
        <p:nvSpPr>
          <p:cNvPr id="6" name="Rectangle 10"/>
          <p:cNvSpPr>
            <a:spLocks noGrp="1" noChangeArrowheads="1"/>
          </p:cNvSpPr>
          <p:nvPr>
            <p:ph type="sldNum" sz="quarter" idx="12"/>
          </p:nvPr>
        </p:nvSpPr>
        <p:spPr/>
        <p:txBody>
          <a:bodyPr/>
          <a:lstStyle/>
          <a:p>
            <a:fld id="{D4505189-254B-4E7F-AC88-FDC2527A1760}" type="slidenum">
              <a:rPr lang="en-GB"/>
              <a:pPr/>
              <a:t>1</a:t>
            </a:fld>
            <a:endParaRPr lang="en-GB" dirty="0"/>
          </a:p>
        </p:txBody>
      </p:sp>
      <p:pic>
        <p:nvPicPr>
          <p:cNvPr id="7" name="Content Placeholder 5"/>
          <p:cNvPicPr>
            <a:picLocks/>
          </p:cNvPicPr>
          <p:nvPr/>
        </p:nvPicPr>
        <p:blipFill>
          <a:blip r:embed="rId2" cstate="print"/>
          <a:srcRect/>
          <a:stretch>
            <a:fillRect/>
          </a:stretch>
        </p:blipFill>
        <p:spPr bwMode="auto">
          <a:xfrm>
            <a:off x="6215074" y="3500438"/>
            <a:ext cx="2433650" cy="2354274"/>
          </a:xfrm>
          <a:prstGeom prst="rect">
            <a:avLst/>
          </a:prstGeom>
          <a:solidFill>
            <a:schemeClr val="accent2"/>
          </a:solidFill>
          <a:ln w="9525">
            <a:noFill/>
            <a:miter lim="800000"/>
            <a:headEnd/>
            <a:tailEnd/>
          </a:ln>
        </p:spPr>
      </p:pic>
      <p:sp>
        <p:nvSpPr>
          <p:cNvPr id="10" name="Rectangle 9"/>
          <p:cNvSpPr/>
          <p:nvPr/>
        </p:nvSpPr>
        <p:spPr>
          <a:xfrm>
            <a:off x="1414757" y="1071546"/>
            <a:ext cx="6314486"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E"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 Brigid’s School </a:t>
            </a:r>
          </a:p>
          <a:p>
            <a:pPr algn="ctr"/>
            <a:r>
              <a:rPr lang="en-IE"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Mullingar</a:t>
            </a:r>
            <a:endParaRPr lang="en-IE"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n-IE" dirty="0" smtClean="0"/>
              <a:t> IQ &amp; The Bell curve</a:t>
            </a:r>
            <a:endParaRPr lang="en-IE" dirty="0"/>
          </a:p>
        </p:txBody>
      </p:sp>
      <p:sp>
        <p:nvSpPr>
          <p:cNvPr id="5" name="Date Placeholder 4"/>
          <p:cNvSpPr>
            <a:spLocks noGrp="1"/>
          </p:cNvSpPr>
          <p:nvPr>
            <p:ph type="dt" sz="half" idx="10"/>
          </p:nvPr>
        </p:nvSpPr>
        <p:spPr/>
        <p:txBody>
          <a:bodyPr/>
          <a:lstStyle/>
          <a:p>
            <a:fld id="{5C90F1E1-851D-4619-BE0F-84F1AA766945}" type="datetime6">
              <a:rPr lang="en-GB" smtClean="0"/>
              <a:pPr/>
              <a:t>January 15</a:t>
            </a:fld>
            <a:endParaRPr lang="en-GB" dirty="0"/>
          </a:p>
        </p:txBody>
      </p:sp>
      <p:sp>
        <p:nvSpPr>
          <p:cNvPr id="6" name="Slide Number Placeholder 5"/>
          <p:cNvSpPr>
            <a:spLocks noGrp="1"/>
          </p:cNvSpPr>
          <p:nvPr>
            <p:ph type="sldNum" sz="quarter" idx="12"/>
          </p:nvPr>
        </p:nvSpPr>
        <p:spPr/>
        <p:txBody>
          <a:bodyPr/>
          <a:lstStyle/>
          <a:p>
            <a:fld id="{46E12FC4-237D-44DF-B953-9407BAB9506C}" type="slidenum">
              <a:rPr lang="en-GB" smtClean="0"/>
              <a:pPr/>
              <a:t>10</a:t>
            </a:fld>
            <a:endParaRPr lang="en-GB" dirty="0"/>
          </a:p>
        </p:txBody>
      </p:sp>
      <p:pic>
        <p:nvPicPr>
          <p:cNvPr id="8" name="Picture 2" descr="C:\Documents and Settings\User\Desktop\St brigid's 2011\My Docs\other computer applications\My Pictures\350px-IQ_curve_svg.png"/>
          <p:cNvPicPr>
            <a:picLocks noGrp="1" noChangeAspect="1" noChangeArrowheads="1"/>
          </p:cNvPicPr>
          <p:nvPr>
            <p:ph idx="1"/>
          </p:nvPr>
        </p:nvPicPr>
        <p:blipFill>
          <a:blip r:embed="rId2" cstate="print"/>
          <a:srcRect/>
          <a:stretch>
            <a:fillRect/>
          </a:stretch>
        </p:blipFill>
        <p:spPr bwMode="auto">
          <a:xfrm>
            <a:off x="2285984" y="1428736"/>
            <a:ext cx="6429420" cy="51435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en-IE" sz="3200" dirty="0" smtClean="0"/>
              <a:t>IQ </a:t>
            </a:r>
            <a:r>
              <a:rPr lang="en-IE" sz="3200" dirty="0" smtClean="0"/>
              <a:t>Alternative thinking</a:t>
            </a:r>
            <a:endParaRPr lang="en-IE" sz="3200" dirty="0"/>
          </a:p>
        </p:txBody>
      </p:sp>
      <p:sp>
        <p:nvSpPr>
          <p:cNvPr id="7" name="Content Placeholder 6"/>
          <p:cNvSpPr>
            <a:spLocks noGrp="1"/>
          </p:cNvSpPr>
          <p:nvPr>
            <p:ph idx="1"/>
          </p:nvPr>
        </p:nvSpPr>
        <p:spPr/>
        <p:txBody>
          <a:bodyPr>
            <a:normAutofit/>
          </a:bodyPr>
          <a:lstStyle/>
          <a:p>
            <a:endParaRPr lang="en-IE" sz="2400" dirty="0" smtClean="0"/>
          </a:p>
          <a:p>
            <a:endParaRPr lang="en-IE" dirty="0"/>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dirty="0"/>
          </a:p>
        </p:txBody>
      </p:sp>
      <p:sp>
        <p:nvSpPr>
          <p:cNvPr id="5" name="Slide Number Placeholder 4"/>
          <p:cNvSpPr>
            <a:spLocks noGrp="1"/>
          </p:cNvSpPr>
          <p:nvPr>
            <p:ph type="sldNum" sz="quarter" idx="12"/>
          </p:nvPr>
        </p:nvSpPr>
        <p:spPr/>
        <p:txBody>
          <a:bodyPr/>
          <a:lstStyle/>
          <a:p>
            <a:fld id="{31102BA6-4C37-47B5-AA69-182BD9974260}" type="slidenum">
              <a:rPr lang="en-GB" smtClean="0"/>
              <a:pPr/>
              <a:t>11</a:t>
            </a:fld>
            <a:endParaRPr lang="en-GB" dirty="0"/>
          </a:p>
        </p:txBody>
      </p:sp>
      <p:sp>
        <p:nvSpPr>
          <p:cNvPr id="8" name="Content Placeholder 7"/>
          <p:cNvSpPr>
            <a:spLocks noGrp="1"/>
          </p:cNvSpPr>
          <p:nvPr>
            <p:ph sz="half" idx="4294967295"/>
          </p:nvPr>
        </p:nvSpPr>
        <p:spPr>
          <a:xfrm>
            <a:off x="1428728" y="1524000"/>
            <a:ext cx="7715272" cy="4664075"/>
          </a:xfrm>
        </p:spPr>
        <p:txBody>
          <a:bodyPr>
            <a:normAutofit/>
          </a:bodyPr>
          <a:lstStyle/>
          <a:p>
            <a:pPr>
              <a:buNone/>
            </a:pPr>
            <a:r>
              <a:rPr lang="en-IE" dirty="0" smtClean="0"/>
              <a:t>An alternative </a:t>
            </a:r>
            <a:r>
              <a:rPr lang="en-IE" dirty="0" smtClean="0"/>
              <a:t>and </a:t>
            </a:r>
            <a:r>
              <a:rPr lang="en-IE" dirty="0" smtClean="0"/>
              <a:t>broader definition is suggested by </a:t>
            </a:r>
            <a:r>
              <a:rPr lang="en-IE" dirty="0" smtClean="0"/>
              <a:t>Howard </a:t>
            </a:r>
            <a:r>
              <a:rPr lang="en-IE" dirty="0" smtClean="0"/>
              <a:t>Gardiner </a:t>
            </a:r>
          </a:p>
          <a:p>
            <a:pPr>
              <a:buNone/>
            </a:pPr>
            <a:endParaRPr lang="en-IE" dirty="0" smtClean="0"/>
          </a:p>
          <a:p>
            <a:pPr>
              <a:buNone/>
            </a:pPr>
            <a:r>
              <a:rPr lang="en-IE" dirty="0" smtClean="0"/>
              <a:t>Multiple Intelligences</a:t>
            </a:r>
          </a:p>
          <a:p>
            <a:pPr>
              <a:buNone/>
            </a:pPr>
            <a:r>
              <a:rPr lang="en-IE" dirty="0" smtClean="0"/>
              <a:t> </a:t>
            </a:r>
            <a:r>
              <a:rPr lang="en-IE" dirty="0" smtClean="0"/>
              <a:t>                   </a:t>
            </a:r>
            <a:r>
              <a:rPr lang="en-IE" dirty="0" smtClean="0"/>
              <a:t>Not </a:t>
            </a:r>
            <a:r>
              <a:rPr lang="en-IE" dirty="0" smtClean="0"/>
              <a:t>just IQ – </a:t>
            </a:r>
          </a:p>
          <a:p>
            <a:pPr algn="ctr">
              <a:buNone/>
            </a:pPr>
            <a:r>
              <a:rPr lang="en-IE" i="1" dirty="0" smtClean="0"/>
              <a:t>rather where </a:t>
            </a:r>
          </a:p>
          <a:p>
            <a:pPr>
              <a:buNone/>
            </a:pPr>
            <a:r>
              <a:rPr lang="en-IE" i="1" dirty="0" smtClean="0">
                <a:solidFill>
                  <a:srgbClr val="FF0000"/>
                </a:solidFill>
              </a:rPr>
              <a:t>       Everyone </a:t>
            </a:r>
            <a:r>
              <a:rPr lang="en-IE" i="1" dirty="0" smtClean="0">
                <a:solidFill>
                  <a:srgbClr val="FF0000"/>
                </a:solidFill>
              </a:rPr>
              <a:t>is smart in some way</a:t>
            </a:r>
          </a:p>
          <a:p>
            <a:pPr>
              <a:buNone/>
            </a:pPr>
            <a:r>
              <a:rPr lang="en-IE" i="1" dirty="0" smtClean="0">
                <a:solidFill>
                  <a:srgbClr val="FF0000"/>
                </a:solidFill>
              </a:rPr>
              <a:t>Not just IQ But how we think </a:t>
            </a:r>
            <a:r>
              <a:rPr lang="en-IE" dirty="0" smtClean="0">
                <a:solidFill>
                  <a:srgbClr val="7030A0"/>
                </a:solidFill>
              </a:rPr>
              <a:t>and Learn</a:t>
            </a:r>
            <a:endParaRPr lang="en-IE" i="1" dirty="0" smtClean="0">
              <a:solidFill>
                <a:srgbClr val="FF0000"/>
              </a:solidFill>
            </a:endParaRPr>
          </a:p>
          <a:p>
            <a:endParaRPr lang="en-IE" dirty="0" smtClean="0"/>
          </a:p>
        </p:txBody>
      </p:sp>
      <p:pic>
        <p:nvPicPr>
          <p:cNvPr id="9" name="Content Placeholder 5"/>
          <p:cNvPicPr>
            <a:picLocks/>
          </p:cNvPicPr>
          <p:nvPr/>
        </p:nvPicPr>
        <p:blipFill>
          <a:blip r:embed="rId3" cstate="print"/>
          <a:srcRect/>
          <a:stretch>
            <a:fillRect/>
          </a:stretch>
        </p:blipFill>
        <p:spPr bwMode="auto">
          <a:xfrm>
            <a:off x="8072462" y="5572140"/>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IE" dirty="0" smtClean="0"/>
              <a:t> Gardiner’s 8 Multiple Intelligences </a:t>
            </a:r>
            <a:endParaRPr lang="en-IE" dirty="0"/>
          </a:p>
        </p:txBody>
      </p:sp>
      <p:sp>
        <p:nvSpPr>
          <p:cNvPr id="3" name="Content Placeholder 2"/>
          <p:cNvSpPr>
            <a:spLocks noGrp="1"/>
          </p:cNvSpPr>
          <p:nvPr>
            <p:ph sz="half" idx="1"/>
          </p:nvPr>
        </p:nvSpPr>
        <p:spPr/>
        <p:txBody>
          <a:bodyPr>
            <a:normAutofit/>
          </a:bodyPr>
          <a:lstStyle/>
          <a:p>
            <a:r>
              <a:rPr lang="en-IE" dirty="0" smtClean="0">
                <a:solidFill>
                  <a:srgbClr val="FF0000"/>
                </a:solidFill>
              </a:rPr>
              <a:t>Logical – Mathematical</a:t>
            </a:r>
          </a:p>
          <a:p>
            <a:r>
              <a:rPr lang="en-IE" dirty="0" smtClean="0">
                <a:solidFill>
                  <a:srgbClr val="FFC000"/>
                </a:solidFill>
              </a:rPr>
              <a:t>Spatial</a:t>
            </a:r>
          </a:p>
          <a:p>
            <a:r>
              <a:rPr lang="en-IE" dirty="0" smtClean="0">
                <a:solidFill>
                  <a:srgbClr val="92D050"/>
                </a:solidFill>
              </a:rPr>
              <a:t>Linguistic</a:t>
            </a:r>
          </a:p>
          <a:p>
            <a:r>
              <a:rPr lang="en-IE" dirty="0" smtClean="0">
                <a:solidFill>
                  <a:srgbClr val="00B050"/>
                </a:solidFill>
              </a:rPr>
              <a:t>Musical</a:t>
            </a:r>
          </a:p>
          <a:p>
            <a:r>
              <a:rPr lang="en-IE" dirty="0" smtClean="0">
                <a:solidFill>
                  <a:srgbClr val="00B0F0"/>
                </a:solidFill>
              </a:rPr>
              <a:t>Bodily Kinaesthetic </a:t>
            </a:r>
            <a:r>
              <a:rPr lang="en-IE" dirty="0" smtClean="0"/>
              <a:t>-</a:t>
            </a:r>
            <a:r>
              <a:rPr lang="en-IE" i="1" dirty="0" smtClean="0"/>
              <a:t>Sporty </a:t>
            </a:r>
          </a:p>
          <a:p>
            <a:endParaRPr lang="en-IE" dirty="0"/>
          </a:p>
        </p:txBody>
      </p:sp>
      <p:sp>
        <p:nvSpPr>
          <p:cNvPr id="4" name="Content Placeholder 3"/>
          <p:cNvSpPr>
            <a:spLocks noGrp="1"/>
          </p:cNvSpPr>
          <p:nvPr>
            <p:ph sz="half" idx="2"/>
          </p:nvPr>
        </p:nvSpPr>
        <p:spPr/>
        <p:txBody>
          <a:bodyPr>
            <a:normAutofit/>
          </a:bodyPr>
          <a:lstStyle/>
          <a:p>
            <a:r>
              <a:rPr lang="en-IE" dirty="0" smtClean="0">
                <a:solidFill>
                  <a:srgbClr val="0070C0"/>
                </a:solidFill>
              </a:rPr>
              <a:t>Interpersonal </a:t>
            </a:r>
            <a:r>
              <a:rPr lang="en-IE" dirty="0" smtClean="0"/>
              <a:t>– </a:t>
            </a:r>
            <a:r>
              <a:rPr lang="en-IE" i="1" dirty="0" smtClean="0"/>
              <a:t>Interaction with others</a:t>
            </a:r>
          </a:p>
          <a:p>
            <a:r>
              <a:rPr lang="en-IE" dirty="0" smtClean="0">
                <a:solidFill>
                  <a:srgbClr val="002060"/>
                </a:solidFill>
              </a:rPr>
              <a:t>Intra Personal </a:t>
            </a:r>
            <a:r>
              <a:rPr lang="en-IE" dirty="0" smtClean="0"/>
              <a:t>– </a:t>
            </a:r>
            <a:r>
              <a:rPr lang="en-IE" i="1" dirty="0" smtClean="0"/>
              <a:t>Self</a:t>
            </a:r>
          </a:p>
          <a:p>
            <a:r>
              <a:rPr lang="en-IE" dirty="0" smtClean="0">
                <a:solidFill>
                  <a:srgbClr val="7030A0"/>
                </a:solidFill>
              </a:rPr>
              <a:t>Naturalistic </a:t>
            </a:r>
            <a:r>
              <a:rPr lang="en-IE" dirty="0" smtClean="0"/>
              <a:t>– </a:t>
            </a:r>
            <a:r>
              <a:rPr lang="en-IE" i="1" dirty="0" smtClean="0"/>
              <a:t>Hunter Gatherers</a:t>
            </a:r>
          </a:p>
          <a:p>
            <a:r>
              <a:rPr lang="en-IE" dirty="0" smtClean="0">
                <a:solidFill>
                  <a:srgbClr val="FF33CC"/>
                </a:solidFill>
              </a:rPr>
              <a:t>Existential</a:t>
            </a:r>
            <a:r>
              <a:rPr lang="en-IE" dirty="0" smtClean="0"/>
              <a:t> - Spiritual</a:t>
            </a:r>
          </a:p>
          <a:p>
            <a:endParaRPr lang="en-IE" dirty="0"/>
          </a:p>
        </p:txBody>
      </p:sp>
      <p:sp>
        <p:nvSpPr>
          <p:cNvPr id="5" name="Date Placeholder 4"/>
          <p:cNvSpPr>
            <a:spLocks noGrp="1"/>
          </p:cNvSpPr>
          <p:nvPr>
            <p:ph type="dt" sz="half" idx="10"/>
          </p:nvPr>
        </p:nvSpPr>
        <p:spPr/>
        <p:txBody>
          <a:bodyPr/>
          <a:lstStyle/>
          <a:p>
            <a:fld id="{5C90F1E1-851D-4619-BE0F-84F1AA766945}" type="datetime6">
              <a:rPr lang="en-GB" smtClean="0"/>
              <a:pPr/>
              <a:t>January 15</a:t>
            </a:fld>
            <a:endParaRPr lang="en-GB"/>
          </a:p>
        </p:txBody>
      </p:sp>
      <p:sp>
        <p:nvSpPr>
          <p:cNvPr id="6" name="Slide Number Placeholder 5"/>
          <p:cNvSpPr>
            <a:spLocks noGrp="1"/>
          </p:cNvSpPr>
          <p:nvPr>
            <p:ph type="sldNum" sz="quarter" idx="12"/>
          </p:nvPr>
        </p:nvSpPr>
        <p:spPr/>
        <p:txBody>
          <a:bodyPr/>
          <a:lstStyle/>
          <a:p>
            <a:fld id="{46E12FC4-237D-44DF-B953-9407BAB9506C}" type="slidenum">
              <a:rPr lang="en-GB" smtClean="0"/>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en-IE" sz="4400" dirty="0" smtClean="0"/>
              <a:t>The Gap</a:t>
            </a:r>
            <a:endParaRPr lang="en-IE" sz="4400" dirty="0"/>
          </a:p>
        </p:txBody>
      </p:sp>
      <p:sp>
        <p:nvSpPr>
          <p:cNvPr id="3" name="Content Placeholder 2"/>
          <p:cNvSpPr>
            <a:spLocks noGrp="1"/>
          </p:cNvSpPr>
          <p:nvPr>
            <p:ph sz="half" idx="1"/>
          </p:nvPr>
        </p:nvSpPr>
        <p:spPr/>
        <p:txBody>
          <a:bodyPr>
            <a:normAutofit fontScale="85000" lnSpcReduction="20000"/>
          </a:bodyPr>
          <a:lstStyle/>
          <a:p>
            <a:r>
              <a:rPr lang="en-IE" dirty="0" smtClean="0"/>
              <a:t>Children’s learning is represented by the diagonal</a:t>
            </a:r>
          </a:p>
          <a:p>
            <a:r>
              <a:rPr lang="en-IE" dirty="0" smtClean="0"/>
              <a:t>The curved line represents the learning of Children who need extra support</a:t>
            </a:r>
          </a:p>
          <a:p>
            <a:r>
              <a:rPr lang="en-IE" dirty="0" smtClean="0"/>
              <a:t>‘The gap’ is the distance which gets wider and becomes more apparent as the students get older</a:t>
            </a:r>
          </a:p>
          <a:p>
            <a:r>
              <a:rPr lang="en-IE" dirty="0" smtClean="0"/>
              <a:t> All students continue to learn but their rate of progress is different</a:t>
            </a:r>
            <a:endParaRPr lang="en-IE" dirty="0"/>
          </a:p>
        </p:txBody>
      </p:sp>
      <p:sp>
        <p:nvSpPr>
          <p:cNvPr id="5" name="Date Placeholder 4"/>
          <p:cNvSpPr>
            <a:spLocks noGrp="1"/>
          </p:cNvSpPr>
          <p:nvPr>
            <p:ph type="dt" sz="half" idx="10"/>
          </p:nvPr>
        </p:nvSpPr>
        <p:spPr/>
        <p:txBody>
          <a:bodyPr/>
          <a:lstStyle/>
          <a:p>
            <a:fld id="{5C90F1E1-851D-4619-BE0F-84F1AA766945}" type="datetime6">
              <a:rPr lang="en-GB" smtClean="0"/>
              <a:pPr/>
              <a:t>January 15</a:t>
            </a:fld>
            <a:endParaRPr lang="en-GB"/>
          </a:p>
        </p:txBody>
      </p:sp>
      <p:sp>
        <p:nvSpPr>
          <p:cNvPr id="6" name="Slide Number Placeholder 5"/>
          <p:cNvSpPr>
            <a:spLocks noGrp="1"/>
          </p:cNvSpPr>
          <p:nvPr>
            <p:ph type="sldNum" sz="quarter" idx="12"/>
          </p:nvPr>
        </p:nvSpPr>
        <p:spPr/>
        <p:txBody>
          <a:bodyPr/>
          <a:lstStyle/>
          <a:p>
            <a:fld id="{46E12FC4-237D-44DF-B953-9407BAB9506C}" type="slidenum">
              <a:rPr lang="en-GB" smtClean="0"/>
              <a:pPr/>
              <a:t>13</a:t>
            </a:fld>
            <a:endParaRPr lang="en-GB"/>
          </a:p>
        </p:txBody>
      </p:sp>
      <p:pic>
        <p:nvPicPr>
          <p:cNvPr id="1027" name="Picture 3" descr="C:\Users\Bob Keating\Pictures\the gap.png"/>
          <p:cNvPicPr>
            <a:picLocks noGrp="1" noChangeAspect="1" noChangeArrowheads="1"/>
          </p:cNvPicPr>
          <p:nvPr>
            <p:ph sz="half" idx="2"/>
          </p:nvPr>
        </p:nvPicPr>
        <p:blipFill>
          <a:blip r:embed="rId2" cstate="print"/>
          <a:srcRect/>
          <a:stretch>
            <a:fillRect/>
          </a:stretch>
        </p:blipFill>
        <p:spPr bwMode="auto">
          <a:xfrm>
            <a:off x="5214942" y="285728"/>
            <a:ext cx="3610746" cy="573564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IE" sz="4000" dirty="0" smtClean="0"/>
              <a:t>What is different in St Brigid’s?</a:t>
            </a:r>
            <a:endParaRPr lang="en-IE" sz="4000" dirty="0"/>
          </a:p>
        </p:txBody>
      </p:sp>
      <p:sp>
        <p:nvSpPr>
          <p:cNvPr id="3" name="Content Placeholder 2"/>
          <p:cNvSpPr>
            <a:spLocks noGrp="1"/>
          </p:cNvSpPr>
          <p:nvPr>
            <p:ph idx="1"/>
          </p:nvPr>
        </p:nvSpPr>
        <p:spPr/>
        <p:txBody>
          <a:bodyPr>
            <a:normAutofit fontScale="92500"/>
          </a:bodyPr>
          <a:lstStyle/>
          <a:p>
            <a:r>
              <a:rPr lang="en-IE" sz="4000" dirty="0" smtClean="0">
                <a:solidFill>
                  <a:srgbClr val="00B050"/>
                </a:solidFill>
              </a:rPr>
              <a:t>St Brigid’s is a different school which specifically caters for students with Learning Difficulties</a:t>
            </a:r>
          </a:p>
          <a:p>
            <a:r>
              <a:rPr lang="en-IE" sz="4000" dirty="0" smtClean="0">
                <a:solidFill>
                  <a:srgbClr val="7030A0"/>
                </a:solidFill>
              </a:rPr>
              <a:t>St Brigid’s has smaller classes, timetabling is shorter, intensity of interaction and learning higher</a:t>
            </a:r>
          </a:p>
          <a:p>
            <a:r>
              <a:rPr lang="en-IE" sz="4000" dirty="0" smtClean="0">
                <a:solidFill>
                  <a:srgbClr val="00B0F0"/>
                </a:solidFill>
              </a:rPr>
              <a:t>We focus on Predictability, Structure, Pitch and Pace</a:t>
            </a:r>
            <a:endParaRPr lang="en-IE" sz="4000" dirty="0">
              <a:solidFill>
                <a:srgbClr val="00B0F0"/>
              </a:solidFill>
            </a:endParaRPr>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14</a:t>
            </a:fld>
            <a:endParaRPr lang="en-GB"/>
          </a:p>
        </p:txBody>
      </p:sp>
      <p:pic>
        <p:nvPicPr>
          <p:cNvPr id="6" name="Content Placeholder 5"/>
          <p:cNvPicPr>
            <a:picLocks/>
          </p:cNvPicPr>
          <p:nvPr/>
        </p:nvPicPr>
        <p:blipFill>
          <a:blip r:embed="rId2" cstate="print"/>
          <a:srcRect/>
          <a:stretch>
            <a:fillRect/>
          </a:stretch>
        </p:blipFill>
        <p:spPr bwMode="auto">
          <a:xfrm>
            <a:off x="8001025" y="5429264"/>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a:xfrm>
            <a:off x="1428728" y="357166"/>
            <a:ext cx="7498080" cy="1143000"/>
          </a:xfrm>
          <a:ln/>
        </p:spPr>
        <p:style>
          <a:lnRef idx="1">
            <a:schemeClr val="accent1"/>
          </a:lnRef>
          <a:fillRef idx="3">
            <a:schemeClr val="accent1"/>
          </a:fillRef>
          <a:effectRef idx="2">
            <a:schemeClr val="accent1"/>
          </a:effectRef>
          <a:fontRef idx="minor">
            <a:schemeClr val="lt1"/>
          </a:fontRef>
        </p:style>
        <p:txBody>
          <a:bodyPr>
            <a:normAutofit/>
          </a:bodyPr>
          <a:lstStyle/>
          <a:p>
            <a:r>
              <a:rPr lang="en-IE" sz="4000" dirty="0" smtClean="0"/>
              <a:t>What is different in St Brigid’s?</a:t>
            </a:r>
            <a:endParaRPr lang="en-GB" sz="4000" dirty="0"/>
          </a:p>
        </p:txBody>
      </p:sp>
      <p:sp>
        <p:nvSpPr>
          <p:cNvPr id="62467" name="Rectangle 3"/>
          <p:cNvSpPr>
            <a:spLocks noGrp="1" noChangeArrowheads="1"/>
          </p:cNvSpPr>
          <p:nvPr>
            <p:ph idx="1"/>
          </p:nvPr>
        </p:nvSpPr>
        <p:spPr/>
        <p:txBody>
          <a:bodyPr/>
          <a:lstStyle/>
          <a:p>
            <a:endParaRPr lang="en-IE" sz="2800" i="1" dirty="0" smtClean="0"/>
          </a:p>
          <a:p>
            <a:r>
              <a:rPr lang="en-IE" sz="3600" i="1" dirty="0" smtClean="0">
                <a:solidFill>
                  <a:srgbClr val="7030A0"/>
                </a:solidFill>
              </a:rPr>
              <a:t>If </a:t>
            </a:r>
            <a:r>
              <a:rPr lang="en-IE" sz="3600" i="1" dirty="0">
                <a:solidFill>
                  <a:srgbClr val="7030A0"/>
                </a:solidFill>
              </a:rPr>
              <a:t>a child is not learning we will ask </a:t>
            </a:r>
            <a:endParaRPr lang="en-IE" sz="3600" i="1" dirty="0" smtClean="0">
              <a:solidFill>
                <a:srgbClr val="7030A0"/>
              </a:solidFill>
            </a:endParaRPr>
          </a:p>
          <a:p>
            <a:pPr>
              <a:buNone/>
            </a:pPr>
            <a:r>
              <a:rPr lang="en-IE" sz="3600" i="1" dirty="0" smtClean="0">
                <a:solidFill>
                  <a:srgbClr val="7030A0"/>
                </a:solidFill>
              </a:rPr>
              <a:t>		</a:t>
            </a:r>
            <a:r>
              <a:rPr lang="en-IE" sz="3600" i="1" dirty="0" smtClean="0">
                <a:solidFill>
                  <a:srgbClr val="00B0F0"/>
                </a:solidFill>
              </a:rPr>
              <a:t>How </a:t>
            </a:r>
            <a:r>
              <a:rPr lang="en-IE" sz="3600" i="1" dirty="0">
                <a:solidFill>
                  <a:srgbClr val="00B0F0"/>
                </a:solidFill>
              </a:rPr>
              <a:t>can our teaching change to suit the </a:t>
            </a:r>
            <a:r>
              <a:rPr lang="en-IE" sz="3600" i="1" dirty="0" smtClean="0">
                <a:solidFill>
                  <a:srgbClr val="00B0F0"/>
                </a:solidFill>
              </a:rPr>
              <a:t>child’s </a:t>
            </a:r>
            <a:r>
              <a:rPr lang="en-IE" sz="3600" i="1" dirty="0">
                <a:solidFill>
                  <a:srgbClr val="00B0F0"/>
                </a:solidFill>
              </a:rPr>
              <a:t>needs</a:t>
            </a:r>
            <a:r>
              <a:rPr lang="en-IE" sz="3600" i="1" dirty="0" smtClean="0">
                <a:solidFill>
                  <a:srgbClr val="00B0F0"/>
                </a:solidFill>
              </a:rPr>
              <a:t>?</a:t>
            </a:r>
            <a:r>
              <a:rPr lang="en-IE" sz="3600" dirty="0" smtClean="0">
                <a:solidFill>
                  <a:srgbClr val="7030A0"/>
                </a:solidFill>
              </a:rPr>
              <a:t> </a:t>
            </a:r>
          </a:p>
          <a:p>
            <a:pPr>
              <a:buNone/>
            </a:pPr>
            <a:r>
              <a:rPr lang="en-IE" sz="3600" dirty="0" smtClean="0">
                <a:solidFill>
                  <a:srgbClr val="7030A0"/>
                </a:solidFill>
              </a:rPr>
              <a:t>We believe</a:t>
            </a:r>
          </a:p>
          <a:p>
            <a:pPr>
              <a:buNone/>
            </a:pPr>
            <a:r>
              <a:rPr lang="en-IE" sz="3600" dirty="0" smtClean="0">
                <a:solidFill>
                  <a:srgbClr val="7030A0"/>
                </a:solidFill>
              </a:rPr>
              <a:t>		 </a:t>
            </a:r>
            <a:r>
              <a:rPr lang="en-IE" sz="3600" dirty="0" smtClean="0">
                <a:solidFill>
                  <a:srgbClr val="C00000"/>
                </a:solidFill>
              </a:rPr>
              <a:t>If children don't learn the way you teach you have to teach the way they learn</a:t>
            </a:r>
          </a:p>
          <a:p>
            <a:pPr>
              <a:buNone/>
            </a:pPr>
            <a:endParaRPr lang="en-GB" sz="2800" i="1" dirty="0">
              <a:solidFill>
                <a:srgbClr val="00B0F0"/>
              </a:solidFill>
            </a:endParaRPr>
          </a:p>
        </p:txBody>
      </p:sp>
      <p:sp>
        <p:nvSpPr>
          <p:cNvPr id="4" name="Date Placeholder 3"/>
          <p:cNvSpPr>
            <a:spLocks noGrp="1"/>
          </p:cNvSpPr>
          <p:nvPr>
            <p:ph type="dt" sz="half" idx="10"/>
          </p:nvPr>
        </p:nvSpPr>
        <p:spPr/>
        <p:txBody>
          <a:bodyPr/>
          <a:lstStyle/>
          <a:p>
            <a:fld id="{6D2D27A4-3666-47CE-AB85-341E44BC4F20}" type="datetime6">
              <a:rPr lang="en-GB"/>
              <a:pPr/>
              <a:t>January 15</a:t>
            </a:fld>
            <a:endParaRPr lang="en-GB"/>
          </a:p>
        </p:txBody>
      </p:sp>
      <p:sp>
        <p:nvSpPr>
          <p:cNvPr id="6" name="Slide Number Placeholder 5"/>
          <p:cNvSpPr>
            <a:spLocks noGrp="1"/>
          </p:cNvSpPr>
          <p:nvPr>
            <p:ph type="sldNum" sz="quarter" idx="12"/>
          </p:nvPr>
        </p:nvSpPr>
        <p:spPr/>
        <p:txBody>
          <a:bodyPr/>
          <a:lstStyle/>
          <a:p>
            <a:fld id="{BB8946BA-8A38-429D-8C6A-FEDCC1217354}" type="slidenum">
              <a:rPr lang="en-GB"/>
              <a:pPr/>
              <a:t>15</a:t>
            </a:fld>
            <a:endParaRPr lang="en-GB"/>
          </a:p>
        </p:txBody>
      </p:sp>
      <p:pic>
        <p:nvPicPr>
          <p:cNvPr id="7" name="Content Placeholder 5"/>
          <p:cNvPicPr>
            <a:picLocks/>
          </p:cNvPicPr>
          <p:nvPr/>
        </p:nvPicPr>
        <p:blipFill>
          <a:blip r:embed="rId2" cstate="print"/>
          <a:srcRect/>
          <a:stretch>
            <a:fillRect/>
          </a:stretch>
        </p:blipFill>
        <p:spPr bwMode="auto">
          <a:xfrm>
            <a:off x="8001025" y="5500702"/>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en-IE" sz="4400" dirty="0" smtClean="0"/>
              <a:t>Who recommends St Brigid’s?</a:t>
            </a:r>
            <a:endParaRPr lang="en-GB" sz="4400" dirty="0"/>
          </a:p>
        </p:txBody>
      </p:sp>
      <p:sp>
        <p:nvSpPr>
          <p:cNvPr id="72707" name="Rectangle 3"/>
          <p:cNvSpPr>
            <a:spLocks noGrp="1" noChangeArrowheads="1"/>
          </p:cNvSpPr>
          <p:nvPr>
            <p:ph idx="1"/>
          </p:nvPr>
        </p:nvSpPr>
        <p:spPr>
          <a:xfrm>
            <a:off x="1435608" y="1857364"/>
            <a:ext cx="7498080" cy="4391036"/>
          </a:xfrm>
        </p:spPr>
        <p:txBody>
          <a:bodyPr/>
          <a:lstStyle/>
          <a:p>
            <a:r>
              <a:rPr lang="en-GB" dirty="0" smtClean="0"/>
              <a:t>Parents always decide</a:t>
            </a:r>
            <a:endParaRPr lang="en-GB" dirty="0"/>
          </a:p>
        </p:txBody>
      </p:sp>
      <p:sp>
        <p:nvSpPr>
          <p:cNvPr id="4" name="Date Placeholder 3"/>
          <p:cNvSpPr>
            <a:spLocks noGrp="1"/>
          </p:cNvSpPr>
          <p:nvPr>
            <p:ph type="dt" sz="half" idx="10"/>
          </p:nvPr>
        </p:nvSpPr>
        <p:spPr/>
        <p:txBody>
          <a:bodyPr/>
          <a:lstStyle/>
          <a:p>
            <a:fld id="{611FAC0E-B0DF-422E-8509-1F229EDA541D}" type="datetime6">
              <a:rPr lang="en-GB"/>
              <a:pPr/>
              <a:t>January 15</a:t>
            </a:fld>
            <a:endParaRPr lang="en-GB"/>
          </a:p>
        </p:txBody>
      </p:sp>
      <p:sp>
        <p:nvSpPr>
          <p:cNvPr id="6" name="Slide Number Placeholder 5"/>
          <p:cNvSpPr>
            <a:spLocks noGrp="1"/>
          </p:cNvSpPr>
          <p:nvPr>
            <p:ph type="sldNum" sz="quarter" idx="12"/>
          </p:nvPr>
        </p:nvSpPr>
        <p:spPr/>
        <p:txBody>
          <a:bodyPr/>
          <a:lstStyle/>
          <a:p>
            <a:fld id="{D769E18E-7090-48D7-8040-0A04B2A3084B}" type="slidenum">
              <a:rPr lang="en-GB"/>
              <a:pPr/>
              <a:t>16</a:t>
            </a:fld>
            <a:endParaRPr lang="en-GB"/>
          </a:p>
        </p:txBody>
      </p:sp>
      <p:graphicFrame>
        <p:nvGraphicFramePr>
          <p:cNvPr id="7" name="Diagram 6"/>
          <p:cNvGraphicFramePr/>
          <p:nvPr/>
        </p:nvGraphicFramePr>
        <p:xfrm>
          <a:off x="1643042" y="2500306"/>
          <a:ext cx="7129932" cy="3746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5"/>
          <p:cNvPicPr>
            <a:picLocks/>
          </p:cNvPicPr>
          <p:nvPr/>
        </p:nvPicPr>
        <p:blipFill>
          <a:blip r:embed="rId6" cstate="print"/>
          <a:srcRect/>
          <a:stretch>
            <a:fillRect/>
          </a:stretch>
        </p:blipFill>
        <p:spPr bwMode="auto">
          <a:xfrm>
            <a:off x="8001025" y="5143512"/>
            <a:ext cx="719137" cy="639762"/>
          </a:xfrm>
          <a:prstGeom prst="rect">
            <a:avLst/>
          </a:prstGeom>
          <a:solidFill>
            <a:schemeClr val="accent2"/>
          </a:solidFill>
          <a:ln w="9525">
            <a:noFill/>
            <a:miter lim="800000"/>
            <a:headEnd/>
            <a:tailEnd/>
          </a:ln>
        </p:spPr>
      </p:pic>
      <p:sp>
        <p:nvSpPr>
          <p:cNvPr id="9" name="Down Arrow 8"/>
          <p:cNvSpPr/>
          <p:nvPr/>
        </p:nvSpPr>
        <p:spPr>
          <a:xfrm rot="14730265">
            <a:off x="3341085" y="2819281"/>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Down Arrow 9"/>
          <p:cNvSpPr/>
          <p:nvPr/>
        </p:nvSpPr>
        <p:spPr>
          <a:xfrm rot="7104601">
            <a:off x="6430102" y="2745636"/>
            <a:ext cx="484632" cy="1069665"/>
          </a:xfrm>
          <a:prstGeom prst="down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Down Arrow 10"/>
          <p:cNvSpPr/>
          <p:nvPr/>
        </p:nvSpPr>
        <p:spPr>
          <a:xfrm rot="13393359">
            <a:off x="3852453" y="3280424"/>
            <a:ext cx="484632" cy="2263183"/>
          </a:xfrm>
          <a:prstGeom prst="down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00B050"/>
              </a:solidFill>
            </a:endParaRPr>
          </a:p>
        </p:txBody>
      </p:sp>
      <p:sp>
        <p:nvSpPr>
          <p:cNvPr id="12" name="Down Arrow 11"/>
          <p:cNvSpPr/>
          <p:nvPr/>
        </p:nvSpPr>
        <p:spPr>
          <a:xfrm rot="9168207">
            <a:off x="5871745" y="3524782"/>
            <a:ext cx="484632" cy="201471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sz="3600" dirty="0" smtClean="0"/>
              <a:t>Our </a:t>
            </a:r>
            <a:r>
              <a:rPr lang="en-IE" sz="3600" dirty="0" smtClean="0"/>
              <a:t>Job is to teach the children in our care. This also involves teaching our students to cope with their LD </a:t>
            </a:r>
          </a:p>
          <a:p>
            <a:r>
              <a:rPr lang="en-IE" sz="3600" dirty="0" smtClean="0"/>
              <a:t>We often aim to give them these coping </a:t>
            </a:r>
            <a:r>
              <a:rPr lang="en-IE" sz="3600" dirty="0" smtClean="0"/>
              <a:t>skills</a:t>
            </a:r>
          </a:p>
          <a:p>
            <a:r>
              <a:rPr lang="en-IE" sz="3600" dirty="0" smtClean="0"/>
              <a:t>there is a focus on Functional Skills, academics with a progression to certification </a:t>
            </a:r>
            <a:endParaRPr lang="en-IE" sz="3600" dirty="0" smtClean="0"/>
          </a:p>
          <a:p>
            <a:endParaRPr lang="en-IE" dirty="0"/>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17</a:t>
            </a:fld>
            <a:endParaRPr lang="en-GB"/>
          </a:p>
        </p:txBody>
      </p:sp>
      <p:sp>
        <p:nvSpPr>
          <p:cNvPr id="6"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IE" sz="4400" dirty="0"/>
              <a:t>St Brigid’s School </a:t>
            </a:r>
            <a:endParaRPr lang="en-GB" sz="4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18</a:t>
            </a:fld>
            <a:endParaRPr lang="en-GB"/>
          </a:p>
        </p:txBody>
      </p:sp>
      <p:sp>
        <p:nvSpPr>
          <p:cNvPr id="3" name="Content Placeholder 2"/>
          <p:cNvSpPr>
            <a:spLocks noGrp="1"/>
          </p:cNvSpPr>
          <p:nvPr>
            <p:ph idx="4294967295"/>
          </p:nvPr>
        </p:nvSpPr>
        <p:spPr>
          <a:xfrm>
            <a:off x="428596" y="357166"/>
            <a:ext cx="8429684" cy="5929354"/>
          </a:xfrm>
        </p:spPr>
        <p:txBody>
          <a:bodyPr>
            <a:noAutofit/>
          </a:bodyPr>
          <a:lstStyle/>
          <a:p>
            <a:pPr>
              <a:buNone/>
            </a:pPr>
            <a:r>
              <a:rPr lang="en-IE" sz="4000" i="1" dirty="0" smtClean="0">
                <a:solidFill>
                  <a:schemeClr val="accent3">
                    <a:lumMod val="50000"/>
                  </a:schemeClr>
                </a:solidFill>
              </a:rPr>
              <a:t>St Brigid’s </a:t>
            </a:r>
            <a:r>
              <a:rPr lang="en-IE" sz="4000" i="1" dirty="0" smtClean="0"/>
              <a:t>is a </a:t>
            </a:r>
            <a:r>
              <a:rPr lang="en-IE" sz="4000" i="1" dirty="0" smtClean="0">
                <a:solidFill>
                  <a:schemeClr val="accent3">
                    <a:lumMod val="50000"/>
                  </a:schemeClr>
                </a:solidFill>
              </a:rPr>
              <a:t>Special School </a:t>
            </a:r>
            <a:r>
              <a:rPr lang="en-IE" sz="4000" i="1" dirty="0" smtClean="0"/>
              <a:t>here we aim to provide a learning environment, in which each student is happy, secure, motivated, sensitively challenged, appreciated &amp; fulfilled. We are committed to promoting a child-centred approach to education where a child’s worth is validated but not measured by academic attainments alone</a:t>
            </a:r>
            <a:r>
              <a:rPr lang="en-IE" sz="4000" i="1" dirty="0" smtClean="0"/>
              <a:t>.</a:t>
            </a:r>
          </a:p>
          <a:p>
            <a:pPr>
              <a:buNone/>
            </a:pPr>
            <a:r>
              <a:rPr lang="en-IE" sz="1600" i="1" dirty="0" smtClean="0"/>
              <a:t>                                                                                                   Enrolment policy 2015</a:t>
            </a:r>
            <a:endParaRPr lang="en-IE" sz="16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IE" sz="4400" dirty="0" smtClean="0"/>
              <a:t>Our </a:t>
            </a:r>
            <a:r>
              <a:rPr lang="en-IE" sz="4400" dirty="0"/>
              <a:t>role as </a:t>
            </a:r>
            <a:r>
              <a:rPr lang="en-IE" sz="4400" dirty="0" smtClean="0"/>
              <a:t>educators</a:t>
            </a:r>
            <a:endParaRPr lang="en-GB" sz="4400" dirty="0"/>
          </a:p>
        </p:txBody>
      </p:sp>
      <p:sp>
        <p:nvSpPr>
          <p:cNvPr id="13316" name="Rectangle 4"/>
          <p:cNvSpPr>
            <a:spLocks noGrp="1" noChangeArrowheads="1"/>
          </p:cNvSpPr>
          <p:nvPr>
            <p:ph type="body" sz="half" idx="2"/>
          </p:nvPr>
        </p:nvSpPr>
        <p:spPr>
          <a:xfrm>
            <a:off x="4214810" y="1928802"/>
            <a:ext cx="4672015" cy="4310074"/>
          </a:xfrm>
        </p:spPr>
        <p:txBody>
          <a:bodyPr>
            <a:noAutofit/>
          </a:bodyPr>
          <a:lstStyle/>
          <a:p>
            <a:pPr>
              <a:lnSpc>
                <a:spcPct val="90000"/>
              </a:lnSpc>
            </a:pPr>
            <a:r>
              <a:rPr lang="en-IE" sz="2800" dirty="0" smtClean="0">
                <a:latin typeface="Arial Unicode MS" pitchFamily="34" charset="-128"/>
                <a:ea typeface="Arial Unicode MS" pitchFamily="34" charset="-128"/>
                <a:cs typeface="Arial Unicode MS" pitchFamily="34" charset="-128"/>
              </a:rPr>
              <a:t>To promote the independence of your child</a:t>
            </a:r>
          </a:p>
          <a:p>
            <a:pPr>
              <a:lnSpc>
                <a:spcPct val="90000"/>
              </a:lnSpc>
            </a:pPr>
            <a:r>
              <a:rPr lang="en-IE" sz="2800" dirty="0" smtClean="0">
                <a:latin typeface="Arial Unicode MS" pitchFamily="34" charset="-128"/>
                <a:ea typeface="Arial Unicode MS" pitchFamily="34" charset="-128"/>
                <a:cs typeface="Arial Unicode MS" pitchFamily="34" charset="-128"/>
              </a:rPr>
              <a:t>To develop his/her </a:t>
            </a:r>
            <a:r>
              <a:rPr lang="en-IE" sz="2800" dirty="0">
                <a:latin typeface="Arial Unicode MS" pitchFamily="34" charset="-128"/>
                <a:ea typeface="Arial Unicode MS" pitchFamily="34" charset="-128"/>
                <a:cs typeface="Arial Unicode MS" pitchFamily="34" charset="-128"/>
              </a:rPr>
              <a:t>skills </a:t>
            </a:r>
            <a:r>
              <a:rPr lang="en-IE" sz="2800" dirty="0" smtClean="0">
                <a:latin typeface="Arial Unicode MS" pitchFamily="34" charset="-128"/>
                <a:ea typeface="Arial Unicode MS" pitchFamily="34" charset="-128"/>
                <a:cs typeface="Arial Unicode MS" pitchFamily="34" charset="-128"/>
              </a:rPr>
              <a:t>&amp; </a:t>
            </a:r>
            <a:r>
              <a:rPr lang="en-IE" sz="2800" dirty="0">
                <a:latin typeface="Arial Unicode MS" pitchFamily="34" charset="-128"/>
                <a:ea typeface="Arial Unicode MS" pitchFamily="34" charset="-128"/>
                <a:cs typeface="Arial Unicode MS" pitchFamily="34" charset="-128"/>
              </a:rPr>
              <a:t>abilities</a:t>
            </a:r>
          </a:p>
          <a:p>
            <a:pPr>
              <a:lnSpc>
                <a:spcPct val="90000"/>
              </a:lnSpc>
            </a:pPr>
            <a:r>
              <a:rPr lang="en-IE" sz="2800" dirty="0">
                <a:latin typeface="Arial Unicode MS" pitchFamily="34" charset="-128"/>
                <a:ea typeface="Arial Unicode MS" pitchFamily="34" charset="-128"/>
                <a:cs typeface="Arial Unicode MS" pitchFamily="34" charset="-128"/>
              </a:rPr>
              <a:t>To advocate for </a:t>
            </a:r>
            <a:r>
              <a:rPr lang="en-IE" sz="2800" dirty="0" smtClean="0">
                <a:latin typeface="Arial Unicode MS" pitchFamily="34" charset="-128"/>
                <a:ea typeface="Arial Unicode MS" pitchFamily="34" charset="-128"/>
                <a:cs typeface="Arial Unicode MS" pitchFamily="34" charset="-128"/>
              </a:rPr>
              <a:t>students</a:t>
            </a:r>
            <a:endParaRPr lang="en-IE" sz="2800" dirty="0">
              <a:latin typeface="Arial Unicode MS" pitchFamily="34" charset="-128"/>
              <a:ea typeface="Arial Unicode MS" pitchFamily="34" charset="-128"/>
              <a:cs typeface="Arial Unicode MS" pitchFamily="34" charset="-128"/>
            </a:endParaRPr>
          </a:p>
          <a:p>
            <a:pPr>
              <a:lnSpc>
                <a:spcPct val="90000"/>
              </a:lnSpc>
            </a:pPr>
            <a:r>
              <a:rPr lang="en-IE" sz="2800" dirty="0">
                <a:latin typeface="Arial Unicode MS" pitchFamily="34" charset="-128"/>
                <a:ea typeface="Arial Unicode MS" pitchFamily="34" charset="-128"/>
                <a:cs typeface="Arial Unicode MS" pitchFamily="34" charset="-128"/>
              </a:rPr>
              <a:t>To raise </a:t>
            </a:r>
            <a:r>
              <a:rPr lang="en-IE" sz="2800" dirty="0" smtClean="0">
                <a:latin typeface="Arial Unicode MS" pitchFamily="34" charset="-128"/>
                <a:ea typeface="Arial Unicode MS" pitchFamily="34" charset="-128"/>
                <a:cs typeface="Arial Unicode MS" pitchFamily="34" charset="-128"/>
              </a:rPr>
              <a:t>a community </a:t>
            </a:r>
            <a:r>
              <a:rPr lang="en-IE" sz="2800" dirty="0">
                <a:latin typeface="Arial Unicode MS" pitchFamily="34" charset="-128"/>
                <a:ea typeface="Arial Unicode MS" pitchFamily="34" charset="-128"/>
                <a:cs typeface="Arial Unicode MS" pitchFamily="34" charset="-128"/>
              </a:rPr>
              <a:t>profile</a:t>
            </a:r>
          </a:p>
          <a:p>
            <a:pPr>
              <a:lnSpc>
                <a:spcPct val="90000"/>
              </a:lnSpc>
            </a:pPr>
            <a:r>
              <a:rPr lang="en-IE" sz="2800" dirty="0">
                <a:latin typeface="Arial Unicode MS" pitchFamily="34" charset="-128"/>
                <a:ea typeface="Arial Unicode MS" pitchFamily="34" charset="-128"/>
                <a:cs typeface="Arial Unicode MS" pitchFamily="34" charset="-128"/>
              </a:rPr>
              <a:t>To be a role </a:t>
            </a:r>
            <a:r>
              <a:rPr lang="en-IE" sz="2800" dirty="0" smtClean="0">
                <a:latin typeface="Arial Unicode MS" pitchFamily="34" charset="-128"/>
                <a:ea typeface="Arial Unicode MS" pitchFamily="34" charset="-128"/>
                <a:cs typeface="Arial Unicode MS" pitchFamily="34" charset="-128"/>
              </a:rPr>
              <a:t>model</a:t>
            </a:r>
            <a:r>
              <a:rPr lang="en-IE" sz="2800" i="1" dirty="0" smtClean="0">
                <a:latin typeface="Arial Unicode MS" pitchFamily="34" charset="-128"/>
                <a:ea typeface="Arial Unicode MS" pitchFamily="34" charset="-128"/>
                <a:cs typeface="Arial Unicode MS" pitchFamily="34" charset="-128"/>
              </a:rPr>
              <a:t> </a:t>
            </a:r>
          </a:p>
          <a:p>
            <a:pPr>
              <a:lnSpc>
                <a:spcPct val="90000"/>
              </a:lnSpc>
            </a:pPr>
            <a:r>
              <a:rPr lang="en-IE" sz="2800" i="1" dirty="0" smtClean="0">
                <a:latin typeface="Arial Unicode MS" pitchFamily="34" charset="-128"/>
                <a:ea typeface="Arial Unicode MS" pitchFamily="34" charset="-128"/>
                <a:cs typeface="Arial Unicode MS" pitchFamily="34" charset="-128"/>
              </a:rPr>
              <a:t>To support every learner to achieve their potential. </a:t>
            </a:r>
            <a:endParaRPr lang="en-GB" sz="2800" dirty="0">
              <a:latin typeface="Arial Unicode MS" pitchFamily="34" charset="-128"/>
              <a:ea typeface="Arial Unicode MS" pitchFamily="34" charset="-128"/>
              <a:cs typeface="Arial Unicode MS" pitchFamily="34" charset="-128"/>
            </a:endParaRPr>
          </a:p>
        </p:txBody>
      </p:sp>
      <p:pic>
        <p:nvPicPr>
          <p:cNvPr id="1026" name="Picture 2" descr="C:\Users\Bob Keating\Pictures\images3MMGZGOO.jpg"/>
          <p:cNvPicPr>
            <a:picLocks noGrp="1" noChangeAspect="1" noChangeArrowheads="1"/>
          </p:cNvPicPr>
          <p:nvPr>
            <p:ph type="clipArt" sz="half" idx="1"/>
          </p:nvPr>
        </p:nvPicPr>
        <p:blipFill>
          <a:blip r:embed="rId2" cstate="print"/>
          <a:srcRect/>
          <a:stretch>
            <a:fillRect/>
          </a:stretch>
        </p:blipFill>
        <p:spPr bwMode="auto">
          <a:xfrm>
            <a:off x="1500167" y="2214554"/>
            <a:ext cx="2428891" cy="3643338"/>
          </a:xfrm>
          <a:prstGeom prst="rect">
            <a:avLst/>
          </a:prstGeom>
          <a:noFill/>
        </p:spPr>
      </p:pic>
      <p:pic>
        <p:nvPicPr>
          <p:cNvPr id="5" name="Content Placeholder 5"/>
          <p:cNvPicPr>
            <a:picLocks/>
          </p:cNvPicPr>
          <p:nvPr/>
        </p:nvPicPr>
        <p:blipFill>
          <a:blip r:embed="rId3" cstate="print"/>
          <a:srcRect/>
          <a:stretch>
            <a:fillRect/>
          </a:stretch>
        </p:blipFill>
        <p:spPr bwMode="auto">
          <a:xfrm>
            <a:off x="1571604" y="5929330"/>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4400" dirty="0"/>
              <a:t>Objectives for this presentation</a:t>
            </a:r>
            <a:endParaRPr lang="en-GB" sz="4400" dirty="0"/>
          </a:p>
        </p:txBody>
      </p:sp>
      <p:sp>
        <p:nvSpPr>
          <p:cNvPr id="7" name="Content Placeholder 6"/>
          <p:cNvSpPr>
            <a:spLocks noGrp="1"/>
          </p:cNvSpPr>
          <p:nvPr>
            <p:ph idx="1"/>
          </p:nvPr>
        </p:nvSpPr>
        <p:spPr/>
        <p:txBody>
          <a:bodyPr/>
          <a:lstStyle/>
          <a:p>
            <a:endParaRPr lang="en-IE" sz="3600" dirty="0" smtClean="0">
              <a:solidFill>
                <a:srgbClr val="002060"/>
              </a:solidFill>
            </a:endParaRPr>
          </a:p>
          <a:p>
            <a:pPr>
              <a:buNone/>
            </a:pPr>
            <a:r>
              <a:rPr lang="en-IE" sz="3600" dirty="0" smtClean="0">
                <a:solidFill>
                  <a:srgbClr val="002060"/>
                </a:solidFill>
              </a:rPr>
              <a:t>Tonight.... </a:t>
            </a:r>
          </a:p>
          <a:p>
            <a:pPr lvl="1">
              <a:buFont typeface="Wingdings" pitchFamily="2" charset="2"/>
              <a:buChar char="v"/>
            </a:pPr>
            <a:r>
              <a:rPr lang="en-IE" sz="3600" dirty="0" smtClean="0">
                <a:solidFill>
                  <a:srgbClr val="002060"/>
                </a:solidFill>
              </a:rPr>
              <a:t>Look at St Brigids</a:t>
            </a:r>
          </a:p>
          <a:p>
            <a:pPr lvl="1">
              <a:buNone/>
            </a:pPr>
            <a:r>
              <a:rPr lang="en-IE" sz="3600" dirty="0" smtClean="0">
                <a:solidFill>
                  <a:srgbClr val="002060"/>
                </a:solidFill>
              </a:rPr>
              <a:t>              &amp;</a:t>
            </a:r>
          </a:p>
          <a:p>
            <a:pPr lvl="1">
              <a:buFont typeface="Wingdings" pitchFamily="2" charset="2"/>
              <a:buChar char="v"/>
            </a:pPr>
            <a:r>
              <a:rPr lang="en-IE" sz="3600" dirty="0" smtClean="0">
                <a:solidFill>
                  <a:srgbClr val="002060"/>
                </a:solidFill>
              </a:rPr>
              <a:t>Look at Special Education provision</a:t>
            </a:r>
          </a:p>
          <a:p>
            <a:pPr>
              <a:buNone/>
            </a:pPr>
            <a:endParaRPr lang="en-IE" dirty="0"/>
          </a:p>
        </p:txBody>
      </p:sp>
      <p:sp>
        <p:nvSpPr>
          <p:cNvPr id="4" name="Date Placeholder 3"/>
          <p:cNvSpPr>
            <a:spLocks noGrp="1"/>
          </p:cNvSpPr>
          <p:nvPr>
            <p:ph type="dt" sz="half" idx="10"/>
          </p:nvPr>
        </p:nvSpPr>
        <p:spPr/>
        <p:txBody>
          <a:bodyPr/>
          <a:lstStyle/>
          <a:p>
            <a:fld id="{C5382840-678A-4524-9E76-29C0AD574D2A}" type="datetime6">
              <a:rPr lang="en-GB"/>
              <a:pPr/>
              <a:t>January 15</a:t>
            </a:fld>
            <a:endParaRPr lang="en-GB" dirty="0"/>
          </a:p>
        </p:txBody>
      </p:sp>
      <p:sp>
        <p:nvSpPr>
          <p:cNvPr id="6" name="Slide Number Placeholder 5"/>
          <p:cNvSpPr>
            <a:spLocks noGrp="1"/>
          </p:cNvSpPr>
          <p:nvPr>
            <p:ph type="sldNum" sz="quarter" idx="12"/>
          </p:nvPr>
        </p:nvSpPr>
        <p:spPr/>
        <p:txBody>
          <a:bodyPr/>
          <a:lstStyle/>
          <a:p>
            <a:fld id="{7D614938-2ABB-45D6-B9D6-CB8E510E3964}" type="slidenum">
              <a:rPr lang="en-GB"/>
              <a:pPr/>
              <a:t>2</a:t>
            </a:fld>
            <a:endParaRPr lang="en-GB" dirty="0"/>
          </a:p>
        </p:txBody>
      </p:sp>
      <p:pic>
        <p:nvPicPr>
          <p:cNvPr id="8" name="Content Placeholder 5"/>
          <p:cNvPicPr>
            <a:picLocks/>
          </p:cNvPicPr>
          <p:nvPr/>
        </p:nvPicPr>
        <p:blipFill>
          <a:blip r:embed="rId2" cstate="print"/>
          <a:srcRect/>
          <a:stretch>
            <a:fillRect/>
          </a:stretch>
        </p:blipFill>
        <p:spPr bwMode="auto">
          <a:xfrm>
            <a:off x="7858149" y="5572140"/>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IE" sz="4400" dirty="0" smtClean="0"/>
              <a:t>St Brigid’s</a:t>
            </a:r>
            <a:endParaRPr lang="en-IE" sz="4400" dirty="0"/>
          </a:p>
        </p:txBody>
      </p:sp>
      <p:sp>
        <p:nvSpPr>
          <p:cNvPr id="3" name="Content Placeholder 2"/>
          <p:cNvSpPr>
            <a:spLocks noGrp="1"/>
          </p:cNvSpPr>
          <p:nvPr>
            <p:ph idx="1"/>
          </p:nvPr>
        </p:nvSpPr>
        <p:spPr/>
        <p:txBody>
          <a:bodyPr>
            <a:normAutofit fontScale="92500"/>
          </a:bodyPr>
          <a:lstStyle/>
          <a:p>
            <a:r>
              <a:rPr lang="en-IE" dirty="0" smtClean="0"/>
              <a:t>Centrally located in Mullingar for 30 years</a:t>
            </a:r>
          </a:p>
          <a:p>
            <a:r>
              <a:rPr lang="en-IE" dirty="0" smtClean="0"/>
              <a:t>Provides a service to students whose primary descriptor is a Mild or Moderate LD</a:t>
            </a:r>
          </a:p>
          <a:p>
            <a:r>
              <a:rPr lang="en-IE" dirty="0" smtClean="0"/>
              <a:t>9 classes 3 primary 6 second level</a:t>
            </a:r>
          </a:p>
          <a:p>
            <a:r>
              <a:rPr lang="en-IE" dirty="0" smtClean="0"/>
              <a:t>Students can access Primary curriculum, Junior Cert &amp; FETAC programmes</a:t>
            </a:r>
          </a:p>
          <a:p>
            <a:r>
              <a:rPr lang="en-IE" dirty="0" smtClean="0"/>
              <a:t>Uniform is worn</a:t>
            </a:r>
          </a:p>
          <a:p>
            <a:r>
              <a:rPr lang="en-IE" dirty="0" smtClean="0"/>
              <a:t>Transport is provided by DES</a:t>
            </a:r>
          </a:p>
          <a:p>
            <a:r>
              <a:rPr lang="en-IE" dirty="0" smtClean="0"/>
              <a:t>Lunch is provided in School</a:t>
            </a:r>
            <a:endParaRPr lang="en-IE" dirty="0"/>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20</a:t>
            </a:fld>
            <a:endParaRPr lang="en-GB"/>
          </a:p>
        </p:txBody>
      </p:sp>
      <p:pic>
        <p:nvPicPr>
          <p:cNvPr id="6" name="Content Placeholder 5"/>
          <p:cNvPicPr>
            <a:picLocks/>
          </p:cNvPicPr>
          <p:nvPr/>
        </p:nvPicPr>
        <p:blipFill>
          <a:blip r:embed="rId2" cstate="print"/>
          <a:srcRect/>
          <a:stretch>
            <a:fillRect/>
          </a:stretch>
        </p:blipFill>
        <p:spPr bwMode="auto">
          <a:xfrm>
            <a:off x="8072464" y="5072074"/>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57291" y="457200"/>
            <a:ext cx="7262835" cy="1042974"/>
          </a:xfrm>
        </p:spPr>
        <p:style>
          <a:lnRef idx="1">
            <a:schemeClr val="accent1"/>
          </a:lnRef>
          <a:fillRef idx="2">
            <a:schemeClr val="accent1"/>
          </a:fillRef>
          <a:effectRef idx="1">
            <a:schemeClr val="accent1"/>
          </a:effectRef>
          <a:fontRef idx="minor">
            <a:schemeClr val="dk1"/>
          </a:fontRef>
        </p:style>
        <p:txBody>
          <a:bodyPr>
            <a:normAutofit/>
          </a:bodyPr>
          <a:lstStyle/>
          <a:p>
            <a:r>
              <a:rPr lang="en-IE" sz="4400" dirty="0"/>
              <a:t>St Brigid’s School </a:t>
            </a:r>
            <a:endParaRPr lang="en-GB" sz="4400" dirty="0"/>
          </a:p>
        </p:txBody>
      </p:sp>
      <p:sp>
        <p:nvSpPr>
          <p:cNvPr id="15366" name="Rectangle 6"/>
          <p:cNvSpPr>
            <a:spLocks noGrp="1" noChangeArrowheads="1"/>
          </p:cNvSpPr>
          <p:nvPr>
            <p:ph idx="1"/>
          </p:nvPr>
        </p:nvSpPr>
        <p:spPr>
          <a:xfrm>
            <a:off x="1000101" y="1643050"/>
            <a:ext cx="7933588" cy="5000660"/>
          </a:xfrm>
        </p:spPr>
        <p:txBody>
          <a:bodyPr>
            <a:normAutofit fontScale="85000" lnSpcReduction="20000"/>
          </a:bodyPr>
          <a:lstStyle/>
          <a:p>
            <a:pPr>
              <a:lnSpc>
                <a:spcPct val="90000"/>
              </a:lnSpc>
              <a:buFontTx/>
              <a:buNone/>
            </a:pPr>
            <a:r>
              <a:rPr lang="en-IE" sz="3800" dirty="0" smtClean="0">
                <a:solidFill>
                  <a:srgbClr val="7030A0"/>
                </a:solidFill>
              </a:rPr>
              <a:t>80</a:t>
            </a:r>
            <a:r>
              <a:rPr lang="en-IE" sz="3800" u="sng" dirty="0" smtClean="0">
                <a:solidFill>
                  <a:srgbClr val="7030A0"/>
                </a:solidFill>
              </a:rPr>
              <a:t>+</a:t>
            </a:r>
            <a:r>
              <a:rPr lang="en-IE" sz="3800" dirty="0" smtClean="0">
                <a:solidFill>
                  <a:srgbClr val="7030A0"/>
                </a:solidFill>
              </a:rPr>
              <a:t> </a:t>
            </a:r>
            <a:r>
              <a:rPr lang="en-IE" sz="3800" dirty="0">
                <a:solidFill>
                  <a:srgbClr val="7030A0"/>
                </a:solidFill>
              </a:rPr>
              <a:t>students attend St Brigid’s</a:t>
            </a:r>
          </a:p>
          <a:p>
            <a:pPr>
              <a:lnSpc>
                <a:spcPct val="90000"/>
              </a:lnSpc>
            </a:pPr>
            <a:r>
              <a:rPr lang="en-IE" sz="3800" dirty="0" smtClean="0">
                <a:solidFill>
                  <a:srgbClr val="00B0F0"/>
                </a:solidFill>
              </a:rPr>
              <a:t>20+ </a:t>
            </a:r>
            <a:r>
              <a:rPr lang="en-IE" sz="3800" dirty="0">
                <a:solidFill>
                  <a:srgbClr val="00B0F0"/>
                </a:solidFill>
              </a:rPr>
              <a:t>students in </a:t>
            </a:r>
            <a:r>
              <a:rPr lang="en-IE" sz="3800" dirty="0" smtClean="0">
                <a:solidFill>
                  <a:srgbClr val="00B0F0"/>
                </a:solidFill>
              </a:rPr>
              <a:t>primary</a:t>
            </a:r>
          </a:p>
          <a:p>
            <a:pPr lvl="1">
              <a:lnSpc>
                <a:spcPct val="90000"/>
              </a:lnSpc>
            </a:pPr>
            <a:r>
              <a:rPr lang="en-IE" sz="3800" dirty="0" smtClean="0">
                <a:solidFill>
                  <a:srgbClr val="00B0F0"/>
                </a:solidFill>
              </a:rPr>
              <a:t>3 </a:t>
            </a:r>
            <a:r>
              <a:rPr lang="en-IE" sz="3800" dirty="0">
                <a:solidFill>
                  <a:srgbClr val="00B0F0"/>
                </a:solidFill>
              </a:rPr>
              <a:t>classes, </a:t>
            </a:r>
            <a:r>
              <a:rPr lang="en-IE" sz="3800" dirty="0" smtClean="0">
                <a:solidFill>
                  <a:srgbClr val="00B0F0"/>
                </a:solidFill>
              </a:rPr>
              <a:t> 3 </a:t>
            </a:r>
            <a:r>
              <a:rPr lang="en-IE" sz="3800" dirty="0">
                <a:solidFill>
                  <a:srgbClr val="00B0F0"/>
                </a:solidFill>
              </a:rPr>
              <a:t>class teachers, </a:t>
            </a:r>
            <a:r>
              <a:rPr lang="en-IE" sz="3800" dirty="0" smtClean="0">
                <a:solidFill>
                  <a:srgbClr val="00B0F0"/>
                </a:solidFill>
              </a:rPr>
              <a:t> 6 assistants</a:t>
            </a:r>
            <a:endParaRPr lang="en-IE" sz="3800" dirty="0">
              <a:solidFill>
                <a:srgbClr val="00B0F0"/>
              </a:solidFill>
            </a:endParaRPr>
          </a:p>
          <a:p>
            <a:pPr>
              <a:lnSpc>
                <a:spcPct val="90000"/>
              </a:lnSpc>
            </a:pPr>
            <a:r>
              <a:rPr lang="en-IE" sz="3800" dirty="0" smtClean="0"/>
              <a:t>35</a:t>
            </a:r>
            <a:r>
              <a:rPr lang="en-IE" sz="3800" u="sng" dirty="0" smtClean="0"/>
              <a:t>+</a:t>
            </a:r>
            <a:r>
              <a:rPr lang="en-IE" sz="3800" dirty="0" smtClean="0"/>
              <a:t> </a:t>
            </a:r>
            <a:r>
              <a:rPr lang="en-IE" sz="3800" dirty="0"/>
              <a:t>Students follow a Junior Cert course</a:t>
            </a:r>
          </a:p>
          <a:p>
            <a:pPr lvl="1">
              <a:lnSpc>
                <a:spcPct val="90000"/>
              </a:lnSpc>
            </a:pPr>
            <a:r>
              <a:rPr lang="en-IE" sz="3800" dirty="0" smtClean="0"/>
              <a:t>4 classes,  4 class </a:t>
            </a:r>
            <a:r>
              <a:rPr lang="en-IE" sz="3800" dirty="0"/>
              <a:t>teachers, </a:t>
            </a:r>
            <a:r>
              <a:rPr lang="en-IE" sz="3800" dirty="0" smtClean="0"/>
              <a:t> 4.5 </a:t>
            </a:r>
            <a:r>
              <a:rPr lang="en-IE" sz="3800" dirty="0"/>
              <a:t>assistants</a:t>
            </a:r>
          </a:p>
          <a:p>
            <a:pPr>
              <a:lnSpc>
                <a:spcPct val="90000"/>
              </a:lnSpc>
            </a:pPr>
            <a:r>
              <a:rPr lang="en-IE" sz="3800" dirty="0" smtClean="0">
                <a:solidFill>
                  <a:srgbClr val="00B050"/>
                </a:solidFill>
              </a:rPr>
              <a:t>25</a:t>
            </a:r>
            <a:r>
              <a:rPr lang="en-IE" sz="3800" u="sng" dirty="0" smtClean="0">
                <a:solidFill>
                  <a:srgbClr val="00B050"/>
                </a:solidFill>
              </a:rPr>
              <a:t>+</a:t>
            </a:r>
            <a:r>
              <a:rPr lang="en-IE" sz="3800" dirty="0" smtClean="0">
                <a:solidFill>
                  <a:srgbClr val="00B050"/>
                </a:solidFill>
              </a:rPr>
              <a:t> </a:t>
            </a:r>
            <a:r>
              <a:rPr lang="en-IE" sz="3800" dirty="0">
                <a:solidFill>
                  <a:srgbClr val="00B050"/>
                </a:solidFill>
              </a:rPr>
              <a:t>students follow a FETAC programme called </a:t>
            </a:r>
            <a:r>
              <a:rPr lang="en-IE" sz="3800" dirty="0" smtClean="0">
                <a:solidFill>
                  <a:srgbClr val="00B050"/>
                </a:solidFill>
              </a:rPr>
              <a:t>NCVA</a:t>
            </a:r>
          </a:p>
          <a:p>
            <a:pPr lvl="1">
              <a:lnSpc>
                <a:spcPct val="90000"/>
              </a:lnSpc>
            </a:pPr>
            <a:r>
              <a:rPr lang="en-IE" sz="3800" dirty="0" smtClean="0"/>
              <a:t>2 classes,  2 class teachers,  4 assistants</a:t>
            </a:r>
            <a:endParaRPr lang="en-GB" sz="3800" dirty="0" smtClean="0"/>
          </a:p>
          <a:p>
            <a:pPr>
              <a:lnSpc>
                <a:spcPct val="90000"/>
              </a:lnSpc>
            </a:pPr>
            <a:r>
              <a:rPr lang="en-IE" sz="3800" dirty="0" smtClean="0">
                <a:solidFill>
                  <a:srgbClr val="FF0000"/>
                </a:solidFill>
              </a:rPr>
              <a:t>Home Economics; Woodwork; IT and Art Teachers/Tutor from the VEC</a:t>
            </a:r>
          </a:p>
          <a:p>
            <a:pPr>
              <a:lnSpc>
                <a:spcPct val="90000"/>
              </a:lnSpc>
            </a:pPr>
            <a:r>
              <a:rPr lang="en-IE" sz="3800" dirty="0" smtClean="0">
                <a:solidFill>
                  <a:srgbClr val="00B0F0"/>
                </a:solidFill>
              </a:rPr>
              <a:t>Irish Dance, Self Defence and Horse riding</a:t>
            </a:r>
          </a:p>
          <a:p>
            <a:pPr>
              <a:lnSpc>
                <a:spcPct val="90000"/>
              </a:lnSpc>
            </a:pPr>
            <a:r>
              <a:rPr lang="en-IE" sz="3800" dirty="0" smtClean="0">
                <a:solidFill>
                  <a:srgbClr val="FF33CC"/>
                </a:solidFill>
              </a:rPr>
              <a:t>SLT, </a:t>
            </a:r>
            <a:r>
              <a:rPr lang="en-IE" sz="3800" dirty="0" err="1" smtClean="0">
                <a:solidFill>
                  <a:srgbClr val="FF33CC"/>
                </a:solidFill>
              </a:rPr>
              <a:t>Physio</a:t>
            </a:r>
            <a:r>
              <a:rPr lang="en-IE" sz="3800" dirty="0" smtClean="0">
                <a:solidFill>
                  <a:srgbClr val="FF33CC"/>
                </a:solidFill>
              </a:rPr>
              <a:t>, OT From the HSE</a:t>
            </a:r>
          </a:p>
          <a:p>
            <a:pPr lvl="1">
              <a:lnSpc>
                <a:spcPct val="90000"/>
              </a:lnSpc>
            </a:pPr>
            <a:endParaRPr lang="en-GB" dirty="0" smtClean="0"/>
          </a:p>
        </p:txBody>
      </p:sp>
      <p:sp>
        <p:nvSpPr>
          <p:cNvPr id="4" name="Date Placeholder 3"/>
          <p:cNvSpPr>
            <a:spLocks noGrp="1"/>
          </p:cNvSpPr>
          <p:nvPr>
            <p:ph type="dt" sz="half" idx="10"/>
          </p:nvPr>
        </p:nvSpPr>
        <p:spPr/>
        <p:txBody>
          <a:bodyPr/>
          <a:lstStyle/>
          <a:p>
            <a:fld id="{6A34DFD7-30CF-448B-8751-B0ADE031A146}" type="datetime6">
              <a:rPr lang="en-GB"/>
              <a:pPr/>
              <a:t>January 15</a:t>
            </a:fld>
            <a:endParaRPr lang="en-GB"/>
          </a:p>
        </p:txBody>
      </p:sp>
      <p:sp>
        <p:nvSpPr>
          <p:cNvPr id="6" name="Slide Number Placeholder 5"/>
          <p:cNvSpPr>
            <a:spLocks noGrp="1"/>
          </p:cNvSpPr>
          <p:nvPr>
            <p:ph type="sldNum" sz="quarter" idx="12"/>
          </p:nvPr>
        </p:nvSpPr>
        <p:spPr/>
        <p:txBody>
          <a:bodyPr/>
          <a:lstStyle/>
          <a:p>
            <a:fld id="{C8C6614B-946D-41C4-B133-9CA1927E3387}" type="slidenum">
              <a:rPr lang="en-GB"/>
              <a:pPr/>
              <a:t>21</a:t>
            </a:fld>
            <a:endParaRPr lang="en-GB"/>
          </a:p>
        </p:txBody>
      </p:sp>
      <p:pic>
        <p:nvPicPr>
          <p:cNvPr id="7" name="Content Placeholder 5"/>
          <p:cNvPicPr>
            <a:picLocks/>
          </p:cNvPicPr>
          <p:nvPr/>
        </p:nvPicPr>
        <p:blipFill>
          <a:blip r:embed="rId2" cstate="print"/>
          <a:srcRect/>
          <a:stretch>
            <a:fillRect/>
          </a:stretch>
        </p:blipFill>
        <p:spPr bwMode="auto">
          <a:xfrm>
            <a:off x="7643836" y="1714488"/>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22</a:t>
            </a:fld>
            <a:endParaRPr lang="en-GB"/>
          </a:p>
        </p:txBody>
      </p:sp>
      <p:sp>
        <p:nvSpPr>
          <p:cNvPr id="3" name="Content Placeholder 2"/>
          <p:cNvSpPr>
            <a:spLocks noGrp="1"/>
          </p:cNvSpPr>
          <p:nvPr>
            <p:ph idx="4294967295"/>
          </p:nvPr>
        </p:nvSpPr>
        <p:spPr>
          <a:xfrm>
            <a:off x="1643042" y="642918"/>
            <a:ext cx="7143801" cy="5605482"/>
          </a:xfrm>
          <a:solidFill>
            <a:srgbClr val="0070C0"/>
          </a:solidFill>
          <a:ln/>
        </p:spPr>
        <p:style>
          <a:lnRef idx="1">
            <a:schemeClr val="accent5"/>
          </a:lnRef>
          <a:fillRef idx="2">
            <a:schemeClr val="accent5"/>
          </a:fillRef>
          <a:effectRef idx="1">
            <a:schemeClr val="accent5"/>
          </a:effectRef>
          <a:fontRef idx="minor">
            <a:schemeClr val="dk1"/>
          </a:fontRef>
        </p:style>
        <p:txBody>
          <a:bodyPr/>
          <a:lstStyle/>
          <a:p>
            <a:endParaRPr lang="en-IE"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IE"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Here are 10 + </a:t>
            </a:r>
          </a:p>
          <a:p>
            <a:pPr>
              <a:buNone/>
            </a:pPr>
            <a:r>
              <a:rPr lang="en-IE"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reasons to consider </a:t>
            </a:r>
          </a:p>
          <a:p>
            <a:pPr>
              <a:buNone/>
            </a:pPr>
            <a:r>
              <a:rPr lang="en-IE"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 Brigid’s School</a:t>
            </a:r>
          </a:p>
          <a:p>
            <a:endParaRPr lang="en-I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Creating Independent Learners </a:t>
            </a:r>
            <a:endParaRPr lang="en-IE" dirty="0"/>
          </a:p>
        </p:txBody>
      </p:sp>
      <p:sp>
        <p:nvSpPr>
          <p:cNvPr id="2" name="Date Placeholder 1"/>
          <p:cNvSpPr>
            <a:spLocks noGrp="1"/>
          </p:cNvSpPr>
          <p:nvPr>
            <p:ph type="dt" sz="half" idx="10"/>
          </p:nvPr>
        </p:nvSpPr>
        <p:spPr/>
        <p:txBody>
          <a:bodyPr/>
          <a:lstStyle/>
          <a:p>
            <a:fld id="{A947657F-5BA6-4B23-B00F-84A95BEB5529}" type="datetime6">
              <a:rPr lang="en-GB" smtClean="0"/>
              <a:pPr/>
              <a:t>January 15</a:t>
            </a:fld>
            <a:endParaRPr lang="en-GB" dirty="0"/>
          </a:p>
        </p:txBody>
      </p:sp>
      <p:sp>
        <p:nvSpPr>
          <p:cNvPr id="3" name="Slide Number Placeholder 2"/>
          <p:cNvSpPr>
            <a:spLocks noGrp="1"/>
          </p:cNvSpPr>
          <p:nvPr>
            <p:ph type="sldNum" sz="quarter" idx="12"/>
          </p:nvPr>
        </p:nvSpPr>
        <p:spPr/>
        <p:txBody>
          <a:bodyPr/>
          <a:lstStyle/>
          <a:p>
            <a:fld id="{59E3EBA0-62F6-48E0-9BA6-7275F72DA196}" type="slidenum">
              <a:rPr lang="en-GB" smtClean="0"/>
              <a:pPr/>
              <a:t>23</a:t>
            </a:fld>
            <a:endParaRPr lang="en-GB"/>
          </a:p>
        </p:txBody>
      </p:sp>
      <p:sp>
        <p:nvSpPr>
          <p:cNvPr id="4" name="Rectangle 3"/>
          <p:cNvSpPr/>
          <p:nvPr/>
        </p:nvSpPr>
        <p:spPr>
          <a:xfrm>
            <a:off x="2071670" y="1714488"/>
            <a:ext cx="6286543" cy="44812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742950" indent="-742950">
              <a:lnSpc>
                <a:spcPct val="115000"/>
              </a:lnSpc>
              <a:spcAft>
                <a:spcPts val="0"/>
              </a:spcAft>
              <a:buAutoNum type="arabicPeriod"/>
            </a:pPr>
            <a:endParaRPr lang="en-IE" dirty="0" smtClean="0">
              <a:latin typeface="Calibri"/>
              <a:ea typeface="Calibri"/>
              <a:cs typeface="Times New Roman"/>
            </a:endParaRPr>
          </a:p>
          <a:p>
            <a:pPr marL="742950" indent="-742950">
              <a:lnSpc>
                <a:spcPct val="115000"/>
              </a:lnSpc>
              <a:spcAft>
                <a:spcPts val="0"/>
              </a:spcAft>
              <a:buAutoNum type="arabicPeriod"/>
            </a:pPr>
            <a:r>
              <a:rPr lang="en-IE" sz="6600" dirty="0" smtClean="0">
                <a:latin typeface="Calibri"/>
                <a:ea typeface="Calibri"/>
                <a:cs typeface="Times New Roman"/>
              </a:rPr>
              <a:t>SMALLER </a:t>
            </a:r>
          </a:p>
          <a:p>
            <a:pPr marL="742950" indent="-742950">
              <a:lnSpc>
                <a:spcPct val="115000"/>
              </a:lnSpc>
              <a:spcAft>
                <a:spcPts val="0"/>
              </a:spcAft>
            </a:pPr>
            <a:r>
              <a:rPr lang="en-IE" sz="6600" dirty="0" smtClean="0">
                <a:latin typeface="Calibri"/>
                <a:ea typeface="Calibri"/>
                <a:cs typeface="Times New Roman"/>
              </a:rPr>
              <a:t>CLASS SIZE</a:t>
            </a:r>
          </a:p>
          <a:p>
            <a:pPr marL="742950" indent="-742950">
              <a:lnSpc>
                <a:spcPct val="115000"/>
              </a:lnSpc>
              <a:spcAft>
                <a:spcPts val="0"/>
              </a:spcAft>
            </a:pPr>
            <a:r>
              <a:rPr lang="en-IE" sz="3600" dirty="0" smtClean="0">
                <a:latin typeface="Calibri"/>
                <a:ea typeface="Calibri"/>
                <a:cs typeface="Times New Roman"/>
              </a:rPr>
              <a:t>6-11 Students</a:t>
            </a:r>
            <a:endParaRPr lang="en-IE" sz="1600" dirty="0">
              <a:latin typeface="Calibri"/>
              <a:ea typeface="Calibri"/>
              <a:cs typeface="Times New Roman"/>
            </a:endParaRPr>
          </a:p>
          <a:p>
            <a:pPr marL="742950" indent="-742950">
              <a:lnSpc>
                <a:spcPct val="115000"/>
              </a:lnSpc>
              <a:spcAft>
                <a:spcPts val="0"/>
              </a:spcAft>
            </a:pPr>
            <a:endParaRPr lang="en-IE" sz="3600" dirty="0" smtClean="0">
              <a:latin typeface="Calibri"/>
              <a:ea typeface="Calibri"/>
              <a:cs typeface="Times New Roman"/>
            </a:endParaRPr>
          </a:p>
        </p:txBody>
      </p:sp>
      <p:pic>
        <p:nvPicPr>
          <p:cNvPr id="6" name="Content Placeholder 5"/>
          <p:cNvPicPr>
            <a:picLocks/>
          </p:cNvPicPr>
          <p:nvPr/>
        </p:nvPicPr>
        <p:blipFill>
          <a:blip r:embed="rId2" cstate="print"/>
          <a:srcRect/>
          <a:stretch>
            <a:fillRect/>
          </a:stretch>
        </p:blipFill>
        <p:spPr bwMode="auto">
          <a:xfrm>
            <a:off x="7358082" y="5072074"/>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Creating Independent Learners </a:t>
            </a:r>
            <a:endParaRPr lang="en-IE" dirty="0"/>
          </a:p>
        </p:txBody>
      </p:sp>
      <p:sp>
        <p:nvSpPr>
          <p:cNvPr id="2" name="Date Placeholder 1"/>
          <p:cNvSpPr>
            <a:spLocks noGrp="1"/>
          </p:cNvSpPr>
          <p:nvPr>
            <p:ph type="dt" sz="half" idx="10"/>
          </p:nvPr>
        </p:nvSpPr>
        <p:spPr/>
        <p:txBody>
          <a:bodyPr/>
          <a:lstStyle/>
          <a:p>
            <a:fld id="{A947657F-5BA6-4B23-B00F-84A95BEB5529}" type="datetime6">
              <a:rPr lang="en-GB" smtClean="0"/>
              <a:pPr/>
              <a:t>January 15</a:t>
            </a:fld>
            <a:endParaRPr lang="en-GB"/>
          </a:p>
        </p:txBody>
      </p:sp>
      <p:sp>
        <p:nvSpPr>
          <p:cNvPr id="3" name="Slide Number Placeholder 2"/>
          <p:cNvSpPr>
            <a:spLocks noGrp="1"/>
          </p:cNvSpPr>
          <p:nvPr>
            <p:ph type="sldNum" sz="quarter" idx="12"/>
          </p:nvPr>
        </p:nvSpPr>
        <p:spPr/>
        <p:txBody>
          <a:bodyPr/>
          <a:lstStyle/>
          <a:p>
            <a:fld id="{59E3EBA0-62F6-48E0-9BA6-7275F72DA196}" type="slidenum">
              <a:rPr lang="en-GB" smtClean="0"/>
              <a:pPr/>
              <a:t>24</a:t>
            </a:fld>
            <a:endParaRPr lang="en-GB"/>
          </a:p>
        </p:txBody>
      </p:sp>
      <p:sp>
        <p:nvSpPr>
          <p:cNvPr id="4" name="Rectangle 3"/>
          <p:cNvSpPr/>
          <p:nvPr/>
        </p:nvSpPr>
        <p:spPr>
          <a:xfrm>
            <a:off x="2214546" y="1928802"/>
            <a:ext cx="5214942" cy="3384003"/>
          </a:xfrm>
          <a:prstGeom prst="rect">
            <a:avLst/>
          </a:prstGeom>
          <a:solidFill>
            <a:srgbClr val="FFC000"/>
          </a:solidFill>
        </p:spPr>
        <p:style>
          <a:lnRef idx="3">
            <a:schemeClr val="lt1"/>
          </a:lnRef>
          <a:fillRef idx="1">
            <a:schemeClr val="accent2"/>
          </a:fillRef>
          <a:effectRef idx="1">
            <a:schemeClr val="accent2"/>
          </a:effectRef>
          <a:fontRef idx="minor">
            <a:schemeClr val="lt1"/>
          </a:fontRef>
        </p:style>
        <p:txBody>
          <a:bodyPr wrap="square">
            <a:spAutoFit/>
          </a:bodyPr>
          <a:lstStyle/>
          <a:p>
            <a:pPr>
              <a:lnSpc>
                <a:spcPct val="115000"/>
              </a:lnSpc>
              <a:spcAft>
                <a:spcPts val="0"/>
              </a:spcAft>
            </a:pPr>
            <a:endParaRPr lang="en-IE" sz="800" dirty="0" smtClean="0">
              <a:solidFill>
                <a:srgbClr val="FFFFFF"/>
              </a:solidFill>
              <a:latin typeface="Calibri"/>
              <a:ea typeface="Calibri"/>
              <a:cs typeface="Times New Roman"/>
            </a:endParaRPr>
          </a:p>
          <a:p>
            <a:pPr>
              <a:lnSpc>
                <a:spcPct val="115000"/>
              </a:lnSpc>
              <a:spcAft>
                <a:spcPts val="0"/>
              </a:spcAft>
            </a:pPr>
            <a:endParaRPr lang="en-IE" sz="800" dirty="0" smtClean="0">
              <a:solidFill>
                <a:srgbClr val="FFFFFF"/>
              </a:solidFill>
              <a:latin typeface="Calibri"/>
              <a:ea typeface="Calibri"/>
              <a:cs typeface="Times New Roman"/>
            </a:endParaRPr>
          </a:p>
          <a:p>
            <a:pPr>
              <a:lnSpc>
                <a:spcPct val="115000"/>
              </a:lnSpc>
              <a:spcAft>
                <a:spcPts val="0"/>
              </a:spcAft>
            </a:pPr>
            <a:endParaRPr lang="en-IE" dirty="0" smtClean="0">
              <a:solidFill>
                <a:srgbClr val="FFFFFF"/>
              </a:solidFill>
              <a:latin typeface="Calibri"/>
              <a:ea typeface="Calibri"/>
              <a:cs typeface="Times New Roman"/>
            </a:endParaRPr>
          </a:p>
          <a:p>
            <a:pPr>
              <a:lnSpc>
                <a:spcPct val="115000"/>
              </a:lnSpc>
              <a:spcAft>
                <a:spcPts val="0"/>
              </a:spcAft>
            </a:pPr>
            <a:r>
              <a:rPr lang="en-IE" dirty="0" smtClean="0">
                <a:solidFill>
                  <a:srgbClr val="FFFFFF"/>
                </a:solidFill>
                <a:latin typeface="Calibri"/>
                <a:ea typeface="Calibri"/>
                <a:cs typeface="Times New Roman"/>
              </a:rPr>
              <a:t>2. </a:t>
            </a:r>
            <a:r>
              <a:rPr lang="en-IE" sz="6600" dirty="0" smtClean="0">
                <a:solidFill>
                  <a:srgbClr val="FFFFFF"/>
                </a:solidFill>
                <a:latin typeface="Calibri"/>
                <a:ea typeface="Calibri"/>
                <a:cs typeface="Times New Roman"/>
              </a:rPr>
              <a:t>LIFE SKILLS</a:t>
            </a:r>
          </a:p>
          <a:p>
            <a:pPr>
              <a:lnSpc>
                <a:spcPct val="115000"/>
              </a:lnSpc>
              <a:spcAft>
                <a:spcPts val="0"/>
              </a:spcAft>
            </a:pPr>
            <a:endParaRPr lang="en-IE" dirty="0" smtClean="0">
              <a:solidFill>
                <a:srgbClr val="FFFFFF"/>
              </a:solidFill>
              <a:latin typeface="Calibri"/>
              <a:ea typeface="Calibri"/>
              <a:cs typeface="Times New Roman"/>
            </a:endParaRPr>
          </a:p>
          <a:p>
            <a:pPr>
              <a:lnSpc>
                <a:spcPct val="115000"/>
              </a:lnSpc>
              <a:spcAft>
                <a:spcPts val="0"/>
              </a:spcAft>
            </a:pPr>
            <a:endParaRPr lang="en-IE" sz="800" dirty="0" smtClean="0">
              <a:solidFill>
                <a:srgbClr val="FFFFFF"/>
              </a:solidFill>
              <a:latin typeface="Calibri"/>
              <a:ea typeface="Calibri"/>
              <a:cs typeface="Times New Roman"/>
            </a:endParaRPr>
          </a:p>
          <a:p>
            <a:pPr>
              <a:lnSpc>
                <a:spcPct val="115000"/>
              </a:lnSpc>
              <a:spcAft>
                <a:spcPts val="0"/>
              </a:spcAft>
            </a:pPr>
            <a:endParaRPr lang="en-IE" sz="800" dirty="0">
              <a:latin typeface="Calibri"/>
              <a:ea typeface="Calibri"/>
              <a:cs typeface="Times New Roman"/>
            </a:endParaRPr>
          </a:p>
        </p:txBody>
      </p:sp>
      <p:pic>
        <p:nvPicPr>
          <p:cNvPr id="6" name="Content Placeholder 5"/>
          <p:cNvPicPr>
            <a:picLocks/>
          </p:cNvPicPr>
          <p:nvPr/>
        </p:nvPicPr>
        <p:blipFill>
          <a:blip r:embed="rId2" cstate="print"/>
          <a:srcRect/>
          <a:stretch>
            <a:fillRect/>
          </a:stretch>
        </p:blipFill>
        <p:spPr bwMode="auto">
          <a:xfrm>
            <a:off x="8001025" y="5643578"/>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32560" y="359898"/>
            <a:ext cx="7406640" cy="997400"/>
          </a:xfrm>
        </p:spPr>
        <p:txBody>
          <a:bodyPr/>
          <a:lstStyle/>
          <a:p>
            <a:r>
              <a:rPr lang="en-IE" dirty="0" smtClean="0"/>
              <a:t>Creating Independent Learners </a:t>
            </a:r>
            <a:endParaRPr lang="en-IE" dirty="0"/>
          </a:p>
        </p:txBody>
      </p:sp>
      <p:sp>
        <p:nvSpPr>
          <p:cNvPr id="11" name="Subtitle 10"/>
          <p:cNvSpPr>
            <a:spLocks noGrp="1"/>
          </p:cNvSpPr>
          <p:nvPr>
            <p:ph type="subTitle" idx="1"/>
          </p:nvPr>
        </p:nvSpPr>
        <p:spPr/>
        <p:txBody>
          <a:bodyPr/>
          <a:lstStyle/>
          <a:p>
            <a:endParaRPr lang="en-IE"/>
          </a:p>
        </p:txBody>
      </p:sp>
      <p:sp>
        <p:nvSpPr>
          <p:cNvPr id="2" name="Date Placeholder 1"/>
          <p:cNvSpPr>
            <a:spLocks noGrp="1"/>
          </p:cNvSpPr>
          <p:nvPr>
            <p:ph type="dt" sz="half" idx="10"/>
          </p:nvPr>
        </p:nvSpPr>
        <p:spPr/>
        <p:txBody>
          <a:bodyPr/>
          <a:lstStyle/>
          <a:p>
            <a:fld id="{A947657F-5BA6-4B23-B00F-84A95BEB5529}" type="datetime6">
              <a:rPr lang="en-GB" smtClean="0"/>
              <a:pPr/>
              <a:t>January 15</a:t>
            </a:fld>
            <a:endParaRPr lang="en-GB"/>
          </a:p>
        </p:txBody>
      </p:sp>
      <p:sp>
        <p:nvSpPr>
          <p:cNvPr id="3" name="Slide Number Placeholder 2"/>
          <p:cNvSpPr>
            <a:spLocks noGrp="1"/>
          </p:cNvSpPr>
          <p:nvPr>
            <p:ph type="sldNum" sz="quarter" idx="12"/>
          </p:nvPr>
        </p:nvSpPr>
        <p:spPr/>
        <p:txBody>
          <a:bodyPr/>
          <a:lstStyle/>
          <a:p>
            <a:fld id="{59E3EBA0-62F6-48E0-9BA6-7275F72DA196}" type="slidenum">
              <a:rPr lang="en-GB" smtClean="0"/>
              <a:pPr/>
              <a:t>25</a:t>
            </a:fld>
            <a:endParaRPr lang="en-GB"/>
          </a:p>
        </p:txBody>
      </p:sp>
      <p:pic>
        <p:nvPicPr>
          <p:cNvPr id="10" name="Content Placeholder 9" descr="imagesBDDTMF9E.jpg"/>
          <p:cNvPicPr>
            <a:picLocks noGrp="1" noChangeAspect="1"/>
          </p:cNvPicPr>
          <p:nvPr>
            <p:ph sz="half" idx="4294967295"/>
          </p:nvPr>
        </p:nvPicPr>
        <p:blipFill>
          <a:blip r:embed="rId2" cstate="print"/>
          <a:stretch>
            <a:fillRect/>
          </a:stretch>
        </p:blipFill>
        <p:spPr>
          <a:xfrm>
            <a:off x="1714480" y="3143248"/>
            <a:ext cx="6858048" cy="3071834"/>
          </a:xfrm>
        </p:spPr>
      </p:pic>
      <p:sp>
        <p:nvSpPr>
          <p:cNvPr id="5" name="Rectangle 4"/>
          <p:cNvSpPr/>
          <p:nvPr/>
        </p:nvSpPr>
        <p:spPr>
          <a:xfrm>
            <a:off x="1571604" y="1857364"/>
            <a:ext cx="7215238" cy="17912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nSpc>
                <a:spcPct val="115000"/>
              </a:lnSpc>
              <a:spcAft>
                <a:spcPts val="0"/>
              </a:spcAft>
            </a:pPr>
            <a:r>
              <a:rPr lang="en-IE" dirty="0" smtClean="0">
                <a:solidFill>
                  <a:srgbClr val="FFFFFF"/>
                </a:solidFill>
                <a:latin typeface="Calibri"/>
                <a:ea typeface="Calibri"/>
                <a:cs typeface="Times New Roman"/>
              </a:rPr>
              <a:t>3. </a:t>
            </a:r>
            <a:r>
              <a:rPr lang="en-IE" sz="4800" dirty="0" smtClean="0">
                <a:solidFill>
                  <a:srgbClr val="FFFFFF"/>
                </a:solidFill>
                <a:latin typeface="Calibri"/>
                <a:ea typeface="Calibri"/>
                <a:cs typeface="Times New Roman"/>
              </a:rPr>
              <a:t>LITERACY NUMERACY </a:t>
            </a:r>
          </a:p>
          <a:p>
            <a:pPr>
              <a:lnSpc>
                <a:spcPct val="115000"/>
              </a:lnSpc>
              <a:spcAft>
                <a:spcPts val="0"/>
              </a:spcAft>
            </a:pPr>
            <a:r>
              <a:rPr lang="en-IE" sz="4800" dirty="0" smtClean="0">
                <a:solidFill>
                  <a:srgbClr val="FFFFFF"/>
                </a:solidFill>
                <a:latin typeface="Calibri"/>
                <a:ea typeface="Calibri"/>
                <a:cs typeface="Times New Roman"/>
              </a:rPr>
              <a:t>&amp; IT</a:t>
            </a:r>
            <a:endParaRPr lang="en-IE" dirty="0">
              <a:latin typeface="Calibri"/>
              <a:ea typeface="Calibri"/>
              <a:cs typeface="Times New Roman"/>
            </a:endParaRPr>
          </a:p>
        </p:txBody>
      </p:sp>
      <p:pic>
        <p:nvPicPr>
          <p:cNvPr id="8" name="Content Placeholder 5"/>
          <p:cNvPicPr>
            <a:picLocks/>
          </p:cNvPicPr>
          <p:nvPr/>
        </p:nvPicPr>
        <p:blipFill>
          <a:blip r:embed="rId3" cstate="print"/>
          <a:srcRect/>
          <a:stretch>
            <a:fillRect/>
          </a:stretch>
        </p:blipFill>
        <p:spPr bwMode="auto">
          <a:xfrm>
            <a:off x="8001025" y="5643578"/>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Creating Independent Learners </a:t>
            </a:r>
            <a:endParaRPr lang="en-IE" dirty="0"/>
          </a:p>
        </p:txBody>
      </p:sp>
      <p:sp>
        <p:nvSpPr>
          <p:cNvPr id="7" name="Content Placeholder 6"/>
          <p:cNvSpPr>
            <a:spLocks noGrp="1"/>
          </p:cNvSpPr>
          <p:nvPr>
            <p:ph sz="half" idx="1"/>
          </p:nvPr>
        </p:nvSpPr>
        <p:spPr/>
        <p:txBody>
          <a:bodyPr/>
          <a:lstStyle/>
          <a:p>
            <a:endParaRPr lang="en-IE" dirty="0"/>
          </a:p>
        </p:txBody>
      </p:sp>
      <p:sp>
        <p:nvSpPr>
          <p:cNvPr id="2" name="Date Placeholder 1"/>
          <p:cNvSpPr>
            <a:spLocks noGrp="1"/>
          </p:cNvSpPr>
          <p:nvPr>
            <p:ph type="dt" sz="half" idx="10"/>
          </p:nvPr>
        </p:nvSpPr>
        <p:spPr/>
        <p:txBody>
          <a:bodyPr/>
          <a:lstStyle/>
          <a:p>
            <a:fld id="{A947657F-5BA6-4B23-B00F-84A95BEB5529}" type="datetime6">
              <a:rPr lang="en-GB" smtClean="0"/>
              <a:pPr/>
              <a:t>January 15</a:t>
            </a:fld>
            <a:endParaRPr lang="en-GB" dirty="0"/>
          </a:p>
        </p:txBody>
      </p:sp>
      <p:sp>
        <p:nvSpPr>
          <p:cNvPr id="3" name="Slide Number Placeholder 2"/>
          <p:cNvSpPr>
            <a:spLocks noGrp="1"/>
          </p:cNvSpPr>
          <p:nvPr>
            <p:ph type="sldNum" sz="quarter" idx="12"/>
          </p:nvPr>
        </p:nvSpPr>
        <p:spPr/>
        <p:txBody>
          <a:bodyPr/>
          <a:lstStyle/>
          <a:p>
            <a:fld id="{59E3EBA0-62F6-48E0-9BA6-7275F72DA196}" type="slidenum">
              <a:rPr lang="en-GB" smtClean="0"/>
              <a:pPr/>
              <a:t>26</a:t>
            </a:fld>
            <a:endParaRPr lang="en-GB"/>
          </a:p>
        </p:txBody>
      </p:sp>
      <p:sp>
        <p:nvSpPr>
          <p:cNvPr id="4" name="Rectangle 3"/>
          <p:cNvSpPr/>
          <p:nvPr/>
        </p:nvSpPr>
        <p:spPr>
          <a:xfrm>
            <a:off x="1500166" y="1643050"/>
            <a:ext cx="3571900" cy="4410438"/>
          </a:xfrm>
          <a:prstGeom prst="rect">
            <a:avLst/>
          </a:prstGeom>
          <a:solidFill>
            <a:srgbClr val="7030A0"/>
          </a:solidFill>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15000"/>
              </a:lnSpc>
              <a:spcAft>
                <a:spcPts val="0"/>
              </a:spcAft>
            </a:pPr>
            <a:r>
              <a:rPr lang="en-IE" dirty="0" smtClean="0">
                <a:solidFill>
                  <a:srgbClr val="FFFFFF"/>
                </a:solidFill>
                <a:latin typeface="Calibri"/>
                <a:ea typeface="Calibri"/>
                <a:cs typeface="Times New Roman"/>
              </a:rPr>
              <a:t>4. </a:t>
            </a:r>
          </a:p>
          <a:p>
            <a:pPr>
              <a:lnSpc>
                <a:spcPct val="115000"/>
              </a:lnSpc>
              <a:spcAft>
                <a:spcPts val="0"/>
              </a:spcAft>
            </a:pPr>
            <a:r>
              <a:rPr lang="en-IE" dirty="0" smtClean="0">
                <a:solidFill>
                  <a:srgbClr val="FFFFFF"/>
                </a:solidFill>
                <a:latin typeface="Calibri"/>
                <a:ea typeface="Calibri"/>
                <a:cs typeface="Times New Roman"/>
              </a:rPr>
              <a:t>PRIMARY</a:t>
            </a:r>
            <a:r>
              <a:rPr lang="en-IE" sz="6000" dirty="0" smtClean="0">
                <a:solidFill>
                  <a:srgbClr val="FFFFFF"/>
                </a:solidFill>
                <a:latin typeface="Calibri"/>
                <a:ea typeface="Calibri"/>
                <a:cs typeface="Times New Roman"/>
              </a:rPr>
              <a:t> </a:t>
            </a:r>
            <a:r>
              <a:rPr lang="en-IE" dirty="0" smtClean="0">
                <a:solidFill>
                  <a:srgbClr val="FFFFFF"/>
                </a:solidFill>
                <a:latin typeface="Calibri"/>
                <a:ea typeface="Calibri"/>
                <a:cs typeface="Times New Roman"/>
              </a:rPr>
              <a:t>CURRICULUM</a:t>
            </a:r>
          </a:p>
          <a:p>
            <a:pPr>
              <a:lnSpc>
                <a:spcPct val="115000"/>
              </a:lnSpc>
              <a:spcAft>
                <a:spcPts val="0"/>
              </a:spcAft>
            </a:pPr>
            <a:endParaRPr lang="en-IE" dirty="0" smtClean="0">
              <a:solidFill>
                <a:srgbClr val="FFFFFF"/>
              </a:solidFill>
              <a:latin typeface="Calibri"/>
              <a:ea typeface="Calibri"/>
              <a:cs typeface="Times New Roman"/>
            </a:endParaRPr>
          </a:p>
          <a:p>
            <a:pPr>
              <a:lnSpc>
                <a:spcPct val="115000"/>
              </a:lnSpc>
              <a:spcAft>
                <a:spcPts val="0"/>
              </a:spcAft>
            </a:pPr>
            <a:endParaRPr lang="en-IE" dirty="0" smtClean="0">
              <a:solidFill>
                <a:srgbClr val="FFFFFF"/>
              </a:solidFill>
              <a:latin typeface="Calibri"/>
              <a:ea typeface="Calibri"/>
              <a:cs typeface="Times New Roman"/>
            </a:endParaRPr>
          </a:p>
          <a:p>
            <a:pPr>
              <a:lnSpc>
                <a:spcPct val="115000"/>
              </a:lnSpc>
              <a:spcAft>
                <a:spcPts val="0"/>
              </a:spcAft>
            </a:pPr>
            <a:endParaRPr lang="en-IE" sz="800" dirty="0">
              <a:latin typeface="Calibri"/>
              <a:ea typeface="Calibri"/>
              <a:cs typeface="Times New Roman"/>
            </a:endParaRPr>
          </a:p>
        </p:txBody>
      </p:sp>
      <p:pic>
        <p:nvPicPr>
          <p:cNvPr id="6" name="Content Placeholder 5"/>
          <p:cNvPicPr>
            <a:picLocks/>
          </p:cNvPicPr>
          <p:nvPr/>
        </p:nvPicPr>
        <p:blipFill>
          <a:blip r:embed="rId2" cstate="print"/>
          <a:srcRect/>
          <a:stretch>
            <a:fillRect/>
          </a:stretch>
        </p:blipFill>
        <p:spPr bwMode="auto">
          <a:xfrm>
            <a:off x="8001025" y="5643578"/>
            <a:ext cx="719137" cy="639762"/>
          </a:xfrm>
          <a:prstGeom prst="rect">
            <a:avLst/>
          </a:prstGeom>
          <a:solidFill>
            <a:schemeClr val="accent2"/>
          </a:solidFill>
          <a:ln w="9525">
            <a:noFill/>
            <a:miter lim="800000"/>
            <a:headEnd/>
            <a:tailEnd/>
          </a:ln>
        </p:spPr>
      </p:pic>
      <p:pic>
        <p:nvPicPr>
          <p:cNvPr id="3074" name="Picture 2" descr="C:\Users\Bob Keating\Pictures\Picture1.png"/>
          <p:cNvPicPr>
            <a:picLocks noGrp="1" noChangeAspect="1" noChangeArrowheads="1"/>
          </p:cNvPicPr>
          <p:nvPr>
            <p:ph sz="half" idx="2"/>
          </p:nvPr>
        </p:nvPicPr>
        <p:blipFill>
          <a:blip r:embed="rId3" cstate="print"/>
          <a:srcRect/>
          <a:stretch>
            <a:fillRect/>
          </a:stretch>
        </p:blipFill>
        <p:spPr bwMode="auto">
          <a:xfrm>
            <a:off x="5429256" y="2285992"/>
            <a:ext cx="1571636" cy="1571636"/>
          </a:xfrm>
          <a:prstGeom prst="rect">
            <a:avLst/>
          </a:prstGeom>
          <a:noFill/>
        </p:spPr>
      </p:pic>
      <p:pic>
        <p:nvPicPr>
          <p:cNvPr id="3075" name="Picture 3" descr="C:\Users\Bob Keating\Pictures\Picture2.png"/>
          <p:cNvPicPr>
            <a:picLocks noChangeAspect="1" noChangeArrowheads="1"/>
          </p:cNvPicPr>
          <p:nvPr/>
        </p:nvPicPr>
        <p:blipFill>
          <a:blip r:embed="rId4" cstate="print"/>
          <a:srcRect/>
          <a:stretch>
            <a:fillRect/>
          </a:stretch>
        </p:blipFill>
        <p:spPr bwMode="auto">
          <a:xfrm>
            <a:off x="7215206" y="2285992"/>
            <a:ext cx="1357322" cy="1571636"/>
          </a:xfrm>
          <a:prstGeom prst="rect">
            <a:avLst/>
          </a:prstGeom>
          <a:noFill/>
        </p:spPr>
      </p:pic>
      <p:pic>
        <p:nvPicPr>
          <p:cNvPr id="3076" name="Picture 4" descr="C:\Users\Bob Keating\Pictures\Picture3.png"/>
          <p:cNvPicPr>
            <a:picLocks noChangeAspect="1" noChangeArrowheads="1"/>
          </p:cNvPicPr>
          <p:nvPr/>
        </p:nvPicPr>
        <p:blipFill>
          <a:blip r:embed="rId5" cstate="print"/>
          <a:srcRect/>
          <a:stretch>
            <a:fillRect/>
          </a:stretch>
        </p:blipFill>
        <p:spPr bwMode="auto">
          <a:xfrm>
            <a:off x="5429256" y="4071942"/>
            <a:ext cx="3143272" cy="164307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Creating Independent Learners </a:t>
            </a:r>
            <a:endParaRPr lang="en-IE" dirty="0"/>
          </a:p>
        </p:txBody>
      </p:sp>
      <p:sp>
        <p:nvSpPr>
          <p:cNvPr id="9" name="Content Placeholder 8"/>
          <p:cNvSpPr>
            <a:spLocks noGrp="1"/>
          </p:cNvSpPr>
          <p:nvPr>
            <p:ph sz="half" idx="1"/>
          </p:nvPr>
        </p:nvSpPr>
        <p:spPr>
          <a:xfrm>
            <a:off x="1435608" y="1524000"/>
            <a:ext cx="3657600" cy="5048272"/>
          </a:xfrm>
        </p:spPr>
        <p:txBody>
          <a:bodyPr>
            <a:normAutofit fontScale="92500" lnSpcReduction="20000"/>
          </a:bodyPr>
          <a:lstStyle/>
          <a:p>
            <a:pPr lvl="0"/>
            <a:endParaRPr lang="en-GB" i="1" dirty="0" smtClean="0">
              <a:latin typeface="Times New Roman" pitchFamily="18" charset="0"/>
              <a:ea typeface="Calibri" pitchFamily="34" charset="0"/>
              <a:cs typeface="Times New Roman" pitchFamily="18" charset="0"/>
            </a:endParaRPr>
          </a:p>
          <a:p>
            <a:pPr lvl="0"/>
            <a:endParaRPr lang="en-GB" i="1" dirty="0" smtClean="0">
              <a:latin typeface="Times New Roman" pitchFamily="18" charset="0"/>
              <a:ea typeface="Calibri" pitchFamily="34" charset="0"/>
              <a:cs typeface="Times New Roman" pitchFamily="18" charset="0"/>
            </a:endParaRPr>
          </a:p>
          <a:p>
            <a:pPr lvl="0"/>
            <a:endParaRPr lang="en-GB" i="1" dirty="0" smtClean="0">
              <a:latin typeface="Times New Roman" pitchFamily="18" charset="0"/>
              <a:ea typeface="Calibri" pitchFamily="34" charset="0"/>
              <a:cs typeface="Times New Roman" pitchFamily="18" charset="0"/>
            </a:endParaRPr>
          </a:p>
          <a:p>
            <a:pPr lvl="0"/>
            <a:endParaRPr lang="en-GB" i="1" dirty="0" smtClean="0">
              <a:latin typeface="Times New Roman" pitchFamily="18" charset="0"/>
              <a:ea typeface="Calibri" pitchFamily="34" charset="0"/>
              <a:cs typeface="Times New Roman" pitchFamily="18" charset="0"/>
            </a:endParaRPr>
          </a:p>
          <a:p>
            <a:pPr lvl="0"/>
            <a:endParaRPr lang="en-GB" i="1" dirty="0" smtClean="0">
              <a:latin typeface="Times New Roman" pitchFamily="18" charset="0"/>
              <a:ea typeface="Calibri" pitchFamily="34" charset="0"/>
              <a:cs typeface="Times New Roman" pitchFamily="18" charset="0"/>
            </a:endParaRPr>
          </a:p>
          <a:p>
            <a:pPr lvl="0"/>
            <a:endParaRPr lang="en-GB" i="1" dirty="0" smtClean="0">
              <a:latin typeface="Times New Roman" pitchFamily="18" charset="0"/>
              <a:ea typeface="Calibri" pitchFamily="34" charset="0"/>
              <a:cs typeface="Times New Roman" pitchFamily="18" charset="0"/>
            </a:endParaRPr>
          </a:p>
          <a:p>
            <a:pPr lvl="0"/>
            <a:endParaRPr lang="en-GB" i="1" dirty="0" smtClean="0">
              <a:latin typeface="Times New Roman" pitchFamily="18" charset="0"/>
              <a:ea typeface="Calibri" pitchFamily="34" charset="0"/>
              <a:cs typeface="Times New Roman" pitchFamily="18" charset="0"/>
            </a:endParaRPr>
          </a:p>
          <a:p>
            <a:pPr lvl="0"/>
            <a:endParaRPr lang="en-GB" i="1" dirty="0" smtClean="0">
              <a:latin typeface="Times New Roman" pitchFamily="18" charset="0"/>
              <a:ea typeface="Calibri" pitchFamily="34" charset="0"/>
              <a:cs typeface="Times New Roman" pitchFamily="18" charset="0"/>
            </a:endParaRPr>
          </a:p>
          <a:p>
            <a:pPr lvl="0"/>
            <a:endParaRPr lang="en-GB" i="1" dirty="0" smtClean="0">
              <a:latin typeface="Times New Roman" pitchFamily="18" charset="0"/>
              <a:ea typeface="Calibri" pitchFamily="34" charset="0"/>
              <a:cs typeface="Times New Roman" pitchFamily="18" charset="0"/>
            </a:endParaRPr>
          </a:p>
          <a:p>
            <a:pPr lvl="0"/>
            <a:endParaRPr lang="en-GB" sz="2200" i="1" dirty="0" smtClean="0">
              <a:latin typeface="Times New Roman" pitchFamily="18" charset="0"/>
              <a:ea typeface="Calibri" pitchFamily="34" charset="0"/>
              <a:cs typeface="Times New Roman" pitchFamily="18" charset="0"/>
            </a:endParaRPr>
          </a:p>
          <a:p>
            <a:pPr lvl="0"/>
            <a:endParaRPr lang="en-GB" sz="2200" i="1" dirty="0" smtClean="0">
              <a:latin typeface="Times New Roman" pitchFamily="18" charset="0"/>
              <a:ea typeface="Calibri" pitchFamily="34" charset="0"/>
              <a:cs typeface="Times New Roman" pitchFamily="18" charset="0"/>
            </a:endParaRPr>
          </a:p>
          <a:p>
            <a:pPr lvl="0"/>
            <a:r>
              <a:rPr lang="en-GB" sz="2200" i="1" dirty="0" smtClean="0">
                <a:latin typeface="Times New Roman" pitchFamily="18" charset="0"/>
                <a:ea typeface="Calibri" pitchFamily="34" charset="0"/>
                <a:cs typeface="Times New Roman" pitchFamily="18" charset="0"/>
              </a:rPr>
              <a:t>*As each students</a:t>
            </a:r>
            <a:r>
              <a:rPr lang="en-GB" sz="2200" i="1" dirty="0" smtClean="0">
                <a:latin typeface="Calibri"/>
                <a:ea typeface="Calibri" pitchFamily="34" charset="0"/>
                <a:cs typeface="Times New Roman" pitchFamily="18" charset="0"/>
              </a:rPr>
              <a:t>’</a:t>
            </a:r>
            <a:r>
              <a:rPr lang="en-GB" sz="2200" i="1" dirty="0" smtClean="0">
                <a:latin typeface="Times New Roman" pitchFamily="18" charset="0"/>
                <a:ea typeface="Calibri" pitchFamily="34" charset="0"/>
                <a:cs typeface="Times New Roman" pitchFamily="18" charset="0"/>
              </a:rPr>
              <a:t> age, needs and abilities dictate</a:t>
            </a:r>
            <a:r>
              <a:rPr lang="en-IE" sz="2200" b="1" i="1" dirty="0" smtClean="0">
                <a:solidFill>
                  <a:srgbClr val="000000"/>
                </a:solidFill>
                <a:latin typeface="Times New Roman" pitchFamily="18" charset="0"/>
                <a:ea typeface="Calibri" pitchFamily="34" charset="0"/>
                <a:cs typeface="Times New Roman" pitchFamily="18" charset="0"/>
              </a:rPr>
              <a:t>.</a:t>
            </a:r>
            <a:endParaRPr lang="en-IE" sz="2200" dirty="0" smtClean="0">
              <a:latin typeface="Arial" pitchFamily="34" charset="0"/>
              <a:cs typeface="Arial" pitchFamily="34" charset="0"/>
            </a:endParaRPr>
          </a:p>
          <a:p>
            <a:endParaRPr lang="en-IE" dirty="0"/>
          </a:p>
        </p:txBody>
      </p:sp>
      <p:sp>
        <p:nvSpPr>
          <p:cNvPr id="2" name="Date Placeholder 1"/>
          <p:cNvSpPr>
            <a:spLocks noGrp="1"/>
          </p:cNvSpPr>
          <p:nvPr>
            <p:ph type="dt" sz="half" idx="10"/>
          </p:nvPr>
        </p:nvSpPr>
        <p:spPr/>
        <p:txBody>
          <a:bodyPr/>
          <a:lstStyle/>
          <a:p>
            <a:fld id="{A947657F-5BA6-4B23-B00F-84A95BEB5529}" type="datetime6">
              <a:rPr lang="en-GB" smtClean="0"/>
              <a:pPr/>
              <a:t>January 15</a:t>
            </a:fld>
            <a:endParaRPr lang="en-GB"/>
          </a:p>
        </p:txBody>
      </p:sp>
      <p:sp>
        <p:nvSpPr>
          <p:cNvPr id="3" name="Slide Number Placeholder 2"/>
          <p:cNvSpPr>
            <a:spLocks noGrp="1"/>
          </p:cNvSpPr>
          <p:nvPr>
            <p:ph type="sldNum" sz="quarter" idx="12"/>
          </p:nvPr>
        </p:nvSpPr>
        <p:spPr/>
        <p:txBody>
          <a:bodyPr/>
          <a:lstStyle/>
          <a:p>
            <a:fld id="{59E3EBA0-62F6-48E0-9BA6-7275F72DA196}" type="slidenum">
              <a:rPr lang="en-GB" smtClean="0"/>
              <a:pPr/>
              <a:t>27</a:t>
            </a:fld>
            <a:endParaRPr lang="en-GB"/>
          </a:p>
        </p:txBody>
      </p:sp>
      <p:sp>
        <p:nvSpPr>
          <p:cNvPr id="4" name="Rectangle 3"/>
          <p:cNvSpPr/>
          <p:nvPr/>
        </p:nvSpPr>
        <p:spPr>
          <a:xfrm>
            <a:off x="1214414" y="1357298"/>
            <a:ext cx="3929090" cy="433965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nSpc>
                <a:spcPct val="115000"/>
              </a:lnSpc>
              <a:spcAft>
                <a:spcPts val="0"/>
              </a:spcAft>
            </a:pPr>
            <a:endParaRPr lang="en-IE" sz="800" dirty="0" smtClean="0">
              <a:solidFill>
                <a:srgbClr val="FFFFFF"/>
              </a:solidFill>
              <a:latin typeface="Calibri"/>
              <a:ea typeface="Calibri"/>
              <a:cs typeface="Times New Roman"/>
            </a:endParaRPr>
          </a:p>
          <a:p>
            <a:pPr>
              <a:lnSpc>
                <a:spcPct val="115000"/>
              </a:lnSpc>
              <a:spcAft>
                <a:spcPts val="0"/>
              </a:spcAft>
            </a:pPr>
            <a:endParaRPr lang="en-IE" dirty="0" smtClean="0">
              <a:solidFill>
                <a:srgbClr val="FFFFFF"/>
              </a:solidFill>
              <a:latin typeface="Calibri"/>
              <a:ea typeface="Calibri"/>
              <a:cs typeface="Times New Roman"/>
            </a:endParaRPr>
          </a:p>
          <a:p>
            <a:pPr>
              <a:lnSpc>
                <a:spcPct val="115000"/>
              </a:lnSpc>
              <a:spcAft>
                <a:spcPts val="0"/>
              </a:spcAft>
            </a:pPr>
            <a:r>
              <a:rPr lang="en-IE" dirty="0" smtClean="0">
                <a:solidFill>
                  <a:srgbClr val="FFFFFF"/>
                </a:solidFill>
                <a:latin typeface="Calibri"/>
                <a:ea typeface="Calibri"/>
                <a:cs typeface="Times New Roman"/>
              </a:rPr>
              <a:t>5.</a:t>
            </a:r>
          </a:p>
          <a:p>
            <a:pPr>
              <a:lnSpc>
                <a:spcPct val="115000"/>
              </a:lnSpc>
              <a:spcAft>
                <a:spcPts val="0"/>
              </a:spcAft>
            </a:pPr>
            <a:r>
              <a:rPr lang="en-IE" dirty="0" smtClean="0">
                <a:solidFill>
                  <a:srgbClr val="FFFFFF"/>
                </a:solidFill>
                <a:latin typeface="Calibri"/>
                <a:ea typeface="Calibri"/>
                <a:cs typeface="Times New Roman"/>
              </a:rPr>
              <a:t>QQI </a:t>
            </a:r>
            <a:r>
              <a:rPr lang="en-IE" sz="4000" dirty="0" smtClean="0">
                <a:solidFill>
                  <a:srgbClr val="FFFFFF"/>
                </a:solidFill>
                <a:latin typeface="Calibri"/>
                <a:ea typeface="Calibri"/>
                <a:cs typeface="Times New Roman"/>
              </a:rPr>
              <a:t>FETAC PROGRAMMES*</a:t>
            </a:r>
          </a:p>
          <a:p>
            <a:pPr>
              <a:lnSpc>
                <a:spcPct val="115000"/>
              </a:lnSpc>
              <a:spcAft>
                <a:spcPts val="0"/>
              </a:spcAft>
            </a:pPr>
            <a:endParaRPr lang="en-IE" dirty="0" smtClean="0">
              <a:solidFill>
                <a:srgbClr val="FFFFFF"/>
              </a:solidFill>
              <a:latin typeface="Calibri"/>
              <a:ea typeface="Calibri"/>
              <a:cs typeface="Times New Roman"/>
            </a:endParaRPr>
          </a:p>
          <a:p>
            <a:pPr>
              <a:lnSpc>
                <a:spcPct val="115000"/>
              </a:lnSpc>
              <a:spcAft>
                <a:spcPts val="0"/>
              </a:spcAft>
            </a:pPr>
            <a:endParaRPr lang="en-IE" sz="800" dirty="0" smtClean="0">
              <a:solidFill>
                <a:srgbClr val="FFFFFF"/>
              </a:solidFill>
              <a:latin typeface="Calibri"/>
              <a:ea typeface="Calibri"/>
              <a:cs typeface="Times New Roman"/>
            </a:endParaRPr>
          </a:p>
          <a:p>
            <a:pPr>
              <a:lnSpc>
                <a:spcPct val="115000"/>
              </a:lnSpc>
              <a:spcAft>
                <a:spcPts val="0"/>
              </a:spcAft>
            </a:pPr>
            <a:endParaRPr lang="en-IE" sz="800" dirty="0">
              <a:latin typeface="Calibri"/>
              <a:ea typeface="Calibri"/>
              <a:cs typeface="Times New Roman"/>
            </a:endParaRPr>
          </a:p>
        </p:txBody>
      </p:sp>
      <p:sp>
        <p:nvSpPr>
          <p:cNvPr id="7171" name="Rectangle 3"/>
          <p:cNvSpPr>
            <a:spLocks noChangeArrowheads="1"/>
          </p:cNvSpPr>
          <p:nvPr/>
        </p:nvSpPr>
        <p:spPr bwMode="auto">
          <a:xfrm>
            <a:off x="1" y="457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Content Placeholder 5"/>
          <p:cNvPicPr>
            <a:picLocks/>
          </p:cNvPicPr>
          <p:nvPr/>
        </p:nvPicPr>
        <p:blipFill>
          <a:blip r:embed="rId2" cstate="print"/>
          <a:srcRect/>
          <a:stretch>
            <a:fillRect/>
          </a:stretch>
        </p:blipFill>
        <p:spPr bwMode="auto">
          <a:xfrm>
            <a:off x="7858148" y="5857892"/>
            <a:ext cx="719137" cy="639762"/>
          </a:xfrm>
          <a:prstGeom prst="rect">
            <a:avLst/>
          </a:prstGeom>
          <a:solidFill>
            <a:schemeClr val="accent2"/>
          </a:solidFill>
          <a:ln w="9525">
            <a:noFill/>
            <a:miter lim="800000"/>
            <a:headEnd/>
            <a:tailEnd/>
          </a:ln>
        </p:spPr>
      </p:pic>
      <p:pic>
        <p:nvPicPr>
          <p:cNvPr id="4098" name="Picture 2" descr="C:\Users\Bob Keating\Pictures\untitled.png"/>
          <p:cNvPicPr>
            <a:picLocks noGrp="1" noChangeAspect="1" noChangeArrowheads="1"/>
          </p:cNvPicPr>
          <p:nvPr>
            <p:ph sz="half" idx="2"/>
          </p:nvPr>
        </p:nvPicPr>
        <p:blipFill>
          <a:blip r:embed="rId3" cstate="print"/>
          <a:srcRect/>
          <a:stretch>
            <a:fillRect/>
          </a:stretch>
        </p:blipFill>
        <p:spPr bwMode="auto">
          <a:xfrm>
            <a:off x="5376949" y="1357298"/>
            <a:ext cx="3267017" cy="442656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Creating Independent Learners </a:t>
            </a:r>
            <a:endParaRPr lang="en-IE" dirty="0"/>
          </a:p>
        </p:txBody>
      </p:sp>
      <p:sp>
        <p:nvSpPr>
          <p:cNvPr id="6" name="Content Placeholder 5"/>
          <p:cNvSpPr>
            <a:spLocks noGrp="1"/>
          </p:cNvSpPr>
          <p:nvPr>
            <p:ph sz="half" idx="1"/>
          </p:nvPr>
        </p:nvSpPr>
        <p:spPr/>
        <p:txBody>
          <a:bodyPr>
            <a:normAutofit lnSpcReduction="10000"/>
          </a:bodyPr>
          <a:lstStyle/>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r>
              <a:rPr lang="en-GB" sz="2000" i="1" dirty="0" smtClean="0">
                <a:latin typeface="Times New Roman" pitchFamily="18" charset="0"/>
                <a:ea typeface="Calibri" pitchFamily="34" charset="0"/>
                <a:cs typeface="Times New Roman" pitchFamily="18" charset="0"/>
              </a:rPr>
              <a:t>*As each students</a:t>
            </a:r>
            <a:r>
              <a:rPr lang="en-GB" sz="2000" i="1" dirty="0" smtClean="0">
                <a:latin typeface="Calibri"/>
                <a:ea typeface="Calibri" pitchFamily="34" charset="0"/>
                <a:cs typeface="Times New Roman" pitchFamily="18" charset="0"/>
              </a:rPr>
              <a:t>’</a:t>
            </a:r>
            <a:r>
              <a:rPr lang="en-GB" sz="2000" i="1" dirty="0" smtClean="0">
                <a:latin typeface="Times New Roman" pitchFamily="18" charset="0"/>
                <a:ea typeface="Calibri" pitchFamily="34" charset="0"/>
                <a:cs typeface="Times New Roman" pitchFamily="18" charset="0"/>
              </a:rPr>
              <a:t> age, needs and abilities dictate</a:t>
            </a:r>
            <a:r>
              <a:rPr lang="en-IE" b="1" i="1" dirty="0" smtClean="0">
                <a:solidFill>
                  <a:srgbClr val="000000"/>
                </a:solidFill>
                <a:latin typeface="Times New Roman" pitchFamily="18" charset="0"/>
                <a:ea typeface="Calibri" pitchFamily="34" charset="0"/>
                <a:cs typeface="Times New Roman" pitchFamily="18" charset="0"/>
              </a:rPr>
              <a:t>.</a:t>
            </a:r>
            <a:endParaRPr lang="en-IE" sz="4000" dirty="0" smtClean="0">
              <a:latin typeface="Arial" pitchFamily="34" charset="0"/>
              <a:cs typeface="Arial" pitchFamily="34" charset="0"/>
            </a:endParaRPr>
          </a:p>
          <a:p>
            <a:endParaRPr lang="en-IE" dirty="0"/>
          </a:p>
        </p:txBody>
      </p:sp>
      <p:sp>
        <p:nvSpPr>
          <p:cNvPr id="2" name="Date Placeholder 1"/>
          <p:cNvSpPr>
            <a:spLocks noGrp="1"/>
          </p:cNvSpPr>
          <p:nvPr>
            <p:ph type="dt" sz="half" idx="10"/>
          </p:nvPr>
        </p:nvSpPr>
        <p:spPr/>
        <p:txBody>
          <a:bodyPr/>
          <a:lstStyle/>
          <a:p>
            <a:fld id="{A947657F-5BA6-4B23-B00F-84A95BEB5529}" type="datetime6">
              <a:rPr lang="en-GB" smtClean="0"/>
              <a:pPr/>
              <a:t>January 15</a:t>
            </a:fld>
            <a:endParaRPr lang="en-GB"/>
          </a:p>
        </p:txBody>
      </p:sp>
      <p:sp>
        <p:nvSpPr>
          <p:cNvPr id="3" name="Slide Number Placeholder 2"/>
          <p:cNvSpPr>
            <a:spLocks noGrp="1"/>
          </p:cNvSpPr>
          <p:nvPr>
            <p:ph type="sldNum" sz="quarter" idx="12"/>
          </p:nvPr>
        </p:nvSpPr>
        <p:spPr/>
        <p:txBody>
          <a:bodyPr/>
          <a:lstStyle/>
          <a:p>
            <a:fld id="{59E3EBA0-62F6-48E0-9BA6-7275F72DA196}" type="slidenum">
              <a:rPr lang="en-GB" smtClean="0"/>
              <a:pPr/>
              <a:t>28</a:t>
            </a:fld>
            <a:endParaRPr lang="en-GB"/>
          </a:p>
        </p:txBody>
      </p:sp>
      <p:sp>
        <p:nvSpPr>
          <p:cNvPr id="5" name="Rectangle 4"/>
          <p:cNvSpPr/>
          <p:nvPr/>
        </p:nvSpPr>
        <p:spPr>
          <a:xfrm>
            <a:off x="1142976" y="1214422"/>
            <a:ext cx="4572000" cy="3985706"/>
          </a:xfrm>
          <a:prstGeom prst="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15000"/>
              </a:lnSpc>
              <a:spcAft>
                <a:spcPts val="0"/>
              </a:spcAft>
            </a:pPr>
            <a:endParaRPr lang="en-IE" dirty="0" smtClean="0">
              <a:solidFill>
                <a:srgbClr val="FFFFFF"/>
              </a:solidFill>
              <a:latin typeface="Calibri"/>
              <a:ea typeface="Calibri"/>
              <a:cs typeface="Times New Roman"/>
            </a:endParaRPr>
          </a:p>
          <a:p>
            <a:pPr>
              <a:lnSpc>
                <a:spcPct val="115000"/>
              </a:lnSpc>
              <a:spcAft>
                <a:spcPts val="0"/>
              </a:spcAft>
            </a:pPr>
            <a:r>
              <a:rPr lang="en-IE" dirty="0" smtClean="0">
                <a:solidFill>
                  <a:srgbClr val="FFFFFF"/>
                </a:solidFill>
                <a:latin typeface="Calibri"/>
                <a:ea typeface="Calibri"/>
                <a:cs typeface="Times New Roman"/>
              </a:rPr>
              <a:t>6. Elements of LEAVING CERTIFICATE*</a:t>
            </a:r>
          </a:p>
          <a:p>
            <a:pPr>
              <a:lnSpc>
                <a:spcPct val="115000"/>
              </a:lnSpc>
              <a:spcAft>
                <a:spcPts val="0"/>
              </a:spcAft>
            </a:pPr>
            <a:endParaRPr lang="en-IE" dirty="0">
              <a:latin typeface="Calibri"/>
              <a:ea typeface="Calibri"/>
              <a:cs typeface="Times New Roman"/>
            </a:endParaRPr>
          </a:p>
        </p:txBody>
      </p:sp>
      <p:pic>
        <p:nvPicPr>
          <p:cNvPr id="7" name="Content Placeholder 5"/>
          <p:cNvPicPr>
            <a:picLocks/>
          </p:cNvPicPr>
          <p:nvPr/>
        </p:nvPicPr>
        <p:blipFill>
          <a:blip r:embed="rId2" cstate="print"/>
          <a:srcRect/>
          <a:stretch>
            <a:fillRect/>
          </a:stretch>
        </p:blipFill>
        <p:spPr bwMode="auto">
          <a:xfrm>
            <a:off x="8001025" y="5643578"/>
            <a:ext cx="719137" cy="639762"/>
          </a:xfrm>
          <a:prstGeom prst="rect">
            <a:avLst/>
          </a:prstGeom>
          <a:solidFill>
            <a:schemeClr val="accent2"/>
          </a:solidFill>
          <a:ln w="9525">
            <a:noFill/>
            <a:miter lim="800000"/>
            <a:headEnd/>
            <a:tailEnd/>
          </a:ln>
        </p:spPr>
      </p:pic>
      <p:pic>
        <p:nvPicPr>
          <p:cNvPr id="5122" name="Picture 2" descr="C:\Users\Bob Keating\Pictures\logo.jpg"/>
          <p:cNvPicPr>
            <a:picLocks noGrp="1" noChangeAspect="1" noChangeArrowheads="1"/>
          </p:cNvPicPr>
          <p:nvPr>
            <p:ph sz="half" idx="2"/>
          </p:nvPr>
        </p:nvPicPr>
        <p:blipFill>
          <a:blip r:embed="rId3" cstate="print"/>
          <a:srcRect/>
          <a:stretch>
            <a:fillRect/>
          </a:stretch>
        </p:blipFill>
        <p:spPr bwMode="auto">
          <a:xfrm>
            <a:off x="6000760" y="1500174"/>
            <a:ext cx="2739551" cy="305444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Creating Independent Learners </a:t>
            </a:r>
            <a:endParaRPr lang="en-IE" dirty="0"/>
          </a:p>
        </p:txBody>
      </p:sp>
      <p:sp>
        <p:nvSpPr>
          <p:cNvPr id="6" name="Content Placeholder 5"/>
          <p:cNvSpPr>
            <a:spLocks noGrp="1"/>
          </p:cNvSpPr>
          <p:nvPr>
            <p:ph sz="half" idx="1"/>
          </p:nvPr>
        </p:nvSpPr>
        <p:spPr/>
        <p:txBody>
          <a:bodyPr>
            <a:normAutofit fontScale="92500" lnSpcReduction="10000"/>
          </a:bodyPr>
          <a:lstStyle/>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endParaRPr lang="en-GB" sz="2000" i="1" dirty="0" smtClean="0">
              <a:latin typeface="Times New Roman" pitchFamily="18" charset="0"/>
              <a:ea typeface="Calibri" pitchFamily="34" charset="0"/>
              <a:cs typeface="Times New Roman" pitchFamily="18" charset="0"/>
            </a:endParaRPr>
          </a:p>
          <a:p>
            <a:pPr lvl="0"/>
            <a:r>
              <a:rPr lang="en-GB" sz="2000" i="1" dirty="0" smtClean="0">
                <a:latin typeface="Times New Roman" pitchFamily="18" charset="0"/>
                <a:ea typeface="Calibri" pitchFamily="34" charset="0"/>
                <a:cs typeface="Times New Roman" pitchFamily="18" charset="0"/>
              </a:rPr>
              <a:t>*As each students</a:t>
            </a:r>
            <a:r>
              <a:rPr lang="en-GB" sz="2000" i="1" dirty="0" smtClean="0">
                <a:latin typeface="Calibri"/>
                <a:ea typeface="Calibri" pitchFamily="34" charset="0"/>
                <a:cs typeface="Times New Roman" pitchFamily="18" charset="0"/>
              </a:rPr>
              <a:t>’</a:t>
            </a:r>
            <a:r>
              <a:rPr lang="en-GB" sz="2000" i="1" dirty="0" smtClean="0">
                <a:latin typeface="Times New Roman" pitchFamily="18" charset="0"/>
                <a:ea typeface="Calibri" pitchFamily="34" charset="0"/>
                <a:cs typeface="Times New Roman" pitchFamily="18" charset="0"/>
              </a:rPr>
              <a:t> age, needs and abilities dictate</a:t>
            </a:r>
            <a:r>
              <a:rPr lang="en-IE" sz="2000" b="1" i="1" dirty="0" smtClean="0">
                <a:solidFill>
                  <a:srgbClr val="000000"/>
                </a:solidFill>
                <a:latin typeface="Times New Roman" pitchFamily="18" charset="0"/>
                <a:ea typeface="Calibri" pitchFamily="34" charset="0"/>
                <a:cs typeface="Times New Roman" pitchFamily="18" charset="0"/>
              </a:rPr>
              <a:t>.</a:t>
            </a:r>
            <a:endParaRPr lang="en-IE" sz="2000" dirty="0" smtClean="0">
              <a:latin typeface="Arial" pitchFamily="34" charset="0"/>
              <a:cs typeface="Arial" pitchFamily="34" charset="0"/>
            </a:endParaRPr>
          </a:p>
          <a:p>
            <a:endParaRPr lang="en-IE" dirty="0"/>
          </a:p>
        </p:txBody>
      </p:sp>
      <p:sp>
        <p:nvSpPr>
          <p:cNvPr id="2" name="Date Placeholder 1"/>
          <p:cNvSpPr>
            <a:spLocks noGrp="1"/>
          </p:cNvSpPr>
          <p:nvPr>
            <p:ph type="dt" sz="half" idx="10"/>
          </p:nvPr>
        </p:nvSpPr>
        <p:spPr/>
        <p:txBody>
          <a:bodyPr/>
          <a:lstStyle/>
          <a:p>
            <a:fld id="{A947657F-5BA6-4B23-B00F-84A95BEB5529}" type="datetime6">
              <a:rPr lang="en-GB" smtClean="0"/>
              <a:pPr/>
              <a:t>January 15</a:t>
            </a:fld>
            <a:endParaRPr lang="en-GB"/>
          </a:p>
        </p:txBody>
      </p:sp>
      <p:sp>
        <p:nvSpPr>
          <p:cNvPr id="3" name="Slide Number Placeholder 2"/>
          <p:cNvSpPr>
            <a:spLocks noGrp="1"/>
          </p:cNvSpPr>
          <p:nvPr>
            <p:ph type="sldNum" sz="quarter" idx="12"/>
          </p:nvPr>
        </p:nvSpPr>
        <p:spPr/>
        <p:txBody>
          <a:bodyPr/>
          <a:lstStyle/>
          <a:p>
            <a:fld id="{59E3EBA0-62F6-48E0-9BA6-7275F72DA196}" type="slidenum">
              <a:rPr lang="en-GB" smtClean="0"/>
              <a:pPr/>
              <a:t>29</a:t>
            </a:fld>
            <a:endParaRPr lang="en-GB"/>
          </a:p>
        </p:txBody>
      </p:sp>
      <p:sp>
        <p:nvSpPr>
          <p:cNvPr id="5" name="Rectangle 4"/>
          <p:cNvSpPr/>
          <p:nvPr/>
        </p:nvSpPr>
        <p:spPr>
          <a:xfrm>
            <a:off x="1571604" y="1357298"/>
            <a:ext cx="3429024" cy="4764381"/>
          </a:xfrm>
          <a:prstGeom prst="rect">
            <a:avLst/>
          </a:prstGeom>
          <a:solidFill>
            <a:srgbClr val="0070C0"/>
          </a:solidFill>
        </p:spPr>
        <p:style>
          <a:lnRef idx="1">
            <a:schemeClr val="accent4"/>
          </a:lnRef>
          <a:fillRef idx="3">
            <a:schemeClr val="accent4"/>
          </a:fillRef>
          <a:effectRef idx="2">
            <a:schemeClr val="accent4"/>
          </a:effectRef>
          <a:fontRef idx="minor">
            <a:schemeClr val="lt1"/>
          </a:fontRef>
        </p:style>
        <p:txBody>
          <a:bodyPr wrap="square">
            <a:spAutoFit/>
          </a:bodyPr>
          <a:lstStyle/>
          <a:p>
            <a:pPr>
              <a:lnSpc>
                <a:spcPct val="115000"/>
              </a:lnSpc>
              <a:spcAft>
                <a:spcPts val="0"/>
              </a:spcAft>
            </a:pPr>
            <a:endParaRPr lang="en-IE" dirty="0" smtClean="0">
              <a:solidFill>
                <a:srgbClr val="FFFFFF"/>
              </a:solidFill>
              <a:latin typeface="Calibri"/>
              <a:ea typeface="Calibri"/>
              <a:cs typeface="Times New Roman"/>
            </a:endParaRPr>
          </a:p>
          <a:p>
            <a:pPr>
              <a:lnSpc>
                <a:spcPct val="115000"/>
              </a:lnSpc>
              <a:spcAft>
                <a:spcPts val="0"/>
              </a:spcAft>
            </a:pPr>
            <a:r>
              <a:rPr lang="en-IE" dirty="0" smtClean="0">
                <a:solidFill>
                  <a:srgbClr val="FFFFFF"/>
                </a:solidFill>
                <a:latin typeface="Calibri"/>
                <a:ea typeface="Calibri"/>
                <a:cs typeface="Times New Roman"/>
              </a:rPr>
              <a:t>7. JUNIOR CYCLE STUDENT AWARDS*</a:t>
            </a:r>
          </a:p>
          <a:p>
            <a:pPr>
              <a:lnSpc>
                <a:spcPct val="115000"/>
              </a:lnSpc>
              <a:spcAft>
                <a:spcPts val="0"/>
              </a:spcAft>
            </a:pPr>
            <a:endParaRPr lang="en-IE" dirty="0">
              <a:latin typeface="Calibri"/>
              <a:ea typeface="Calibri"/>
              <a:cs typeface="Times New Roman"/>
            </a:endParaRPr>
          </a:p>
        </p:txBody>
      </p:sp>
      <p:pic>
        <p:nvPicPr>
          <p:cNvPr id="7" name="Content Placeholder 5"/>
          <p:cNvPicPr>
            <a:picLocks/>
          </p:cNvPicPr>
          <p:nvPr/>
        </p:nvPicPr>
        <p:blipFill>
          <a:blip r:embed="rId2" cstate="print"/>
          <a:srcRect/>
          <a:stretch>
            <a:fillRect/>
          </a:stretch>
        </p:blipFill>
        <p:spPr bwMode="auto">
          <a:xfrm>
            <a:off x="1714480" y="5357826"/>
            <a:ext cx="719137" cy="639762"/>
          </a:xfrm>
          <a:prstGeom prst="rect">
            <a:avLst/>
          </a:prstGeom>
          <a:solidFill>
            <a:schemeClr val="accent2"/>
          </a:solidFill>
          <a:ln w="9525">
            <a:noFill/>
            <a:miter lim="800000"/>
            <a:headEnd/>
            <a:tailEnd/>
          </a:ln>
        </p:spPr>
      </p:pic>
      <p:pic>
        <p:nvPicPr>
          <p:cNvPr id="2050" name="Picture 2" descr="C:\Users\Bob Keating\Pictures\Picture1.png"/>
          <p:cNvPicPr>
            <a:picLocks noGrp="1" noChangeAspect="1" noChangeArrowheads="1"/>
          </p:cNvPicPr>
          <p:nvPr>
            <p:ph sz="half" idx="2"/>
          </p:nvPr>
        </p:nvPicPr>
        <p:blipFill>
          <a:blip r:embed="rId3" cstate="print"/>
          <a:srcRect/>
          <a:stretch>
            <a:fillRect/>
          </a:stretch>
        </p:blipFill>
        <p:spPr bwMode="auto">
          <a:xfrm>
            <a:off x="5000628" y="1285860"/>
            <a:ext cx="3857652" cy="492922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dirty="0" smtClean="0"/>
              <a:t>The first thing about Special Education is the terminology.  Professionals love terminology.</a:t>
            </a:r>
          </a:p>
          <a:p>
            <a:r>
              <a:rPr lang="en-IE" dirty="0" smtClean="0"/>
              <a:t>There is loads of it  ... </a:t>
            </a:r>
            <a:r>
              <a:rPr lang="en-IE" dirty="0" smtClean="0"/>
              <a:t> all </a:t>
            </a:r>
            <a:r>
              <a:rPr lang="en-IE" dirty="0" smtClean="0"/>
              <a:t>with the underlying goal of clarifying how we understand children who need extra support in school.</a:t>
            </a:r>
          </a:p>
          <a:p>
            <a:r>
              <a:rPr lang="en-IE" dirty="0" smtClean="0"/>
              <a:t>Here is a sample...</a:t>
            </a:r>
            <a:endParaRPr lang="en-IE" dirty="0"/>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dirty="0"/>
          </a:p>
        </p:txBody>
      </p:sp>
      <p:sp>
        <p:nvSpPr>
          <p:cNvPr id="5" name="Slide Number Placeholder 4"/>
          <p:cNvSpPr>
            <a:spLocks noGrp="1"/>
          </p:cNvSpPr>
          <p:nvPr>
            <p:ph type="sldNum" sz="quarter" idx="12"/>
          </p:nvPr>
        </p:nvSpPr>
        <p:spPr/>
        <p:txBody>
          <a:bodyPr/>
          <a:lstStyle/>
          <a:p>
            <a:fld id="{31102BA6-4C37-47B5-AA69-182BD9974260}" type="slidenum">
              <a:rPr lang="en-GB" smtClean="0"/>
              <a:pPr/>
              <a:t>3</a:t>
            </a:fld>
            <a:endParaRPr lang="en-GB" dirty="0"/>
          </a:p>
        </p:txBody>
      </p:sp>
      <p:sp>
        <p:nvSpPr>
          <p:cNvPr id="6"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IE" sz="4400" dirty="0" smtClean="0"/>
              <a:t>Terminology</a:t>
            </a:r>
            <a:r>
              <a:rPr lang="en-IE" dirty="0" smtClean="0"/>
              <a:t> </a:t>
            </a:r>
            <a:endParaRPr lang="en-I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Creating Independent Learners </a:t>
            </a:r>
            <a:endParaRPr lang="en-IE" dirty="0"/>
          </a:p>
        </p:txBody>
      </p:sp>
      <p:sp>
        <p:nvSpPr>
          <p:cNvPr id="2" name="Date Placeholder 1"/>
          <p:cNvSpPr>
            <a:spLocks noGrp="1"/>
          </p:cNvSpPr>
          <p:nvPr>
            <p:ph type="dt" sz="half" idx="10"/>
          </p:nvPr>
        </p:nvSpPr>
        <p:spPr/>
        <p:txBody>
          <a:bodyPr/>
          <a:lstStyle/>
          <a:p>
            <a:fld id="{A947657F-5BA6-4B23-B00F-84A95BEB5529}" type="datetime6">
              <a:rPr lang="en-GB" smtClean="0"/>
              <a:pPr/>
              <a:t>January 15</a:t>
            </a:fld>
            <a:endParaRPr lang="en-GB"/>
          </a:p>
        </p:txBody>
      </p:sp>
      <p:sp>
        <p:nvSpPr>
          <p:cNvPr id="3" name="Slide Number Placeholder 2"/>
          <p:cNvSpPr>
            <a:spLocks noGrp="1"/>
          </p:cNvSpPr>
          <p:nvPr>
            <p:ph type="sldNum" sz="quarter" idx="12"/>
          </p:nvPr>
        </p:nvSpPr>
        <p:spPr/>
        <p:txBody>
          <a:bodyPr/>
          <a:lstStyle/>
          <a:p>
            <a:fld id="{59E3EBA0-62F6-48E0-9BA6-7275F72DA196}" type="slidenum">
              <a:rPr lang="en-GB" smtClean="0"/>
              <a:pPr/>
              <a:t>30</a:t>
            </a:fld>
            <a:endParaRPr lang="en-GB"/>
          </a:p>
        </p:txBody>
      </p:sp>
      <p:sp>
        <p:nvSpPr>
          <p:cNvPr id="4" name="Rectangle 3"/>
          <p:cNvSpPr/>
          <p:nvPr/>
        </p:nvSpPr>
        <p:spPr>
          <a:xfrm>
            <a:off x="2214546" y="1428736"/>
            <a:ext cx="5500694" cy="4127284"/>
          </a:xfrm>
          <a:prstGeom prst="rect">
            <a:avLst/>
          </a:prstGeom>
          <a:solidFill>
            <a:srgbClr val="002060"/>
          </a:solidFill>
        </p:spPr>
        <p:style>
          <a:lnRef idx="1">
            <a:schemeClr val="accent3"/>
          </a:lnRef>
          <a:fillRef idx="3">
            <a:schemeClr val="accent3"/>
          </a:fillRef>
          <a:effectRef idx="2">
            <a:schemeClr val="accent3"/>
          </a:effectRef>
          <a:fontRef idx="minor">
            <a:schemeClr val="lt1"/>
          </a:fontRef>
        </p:style>
        <p:txBody>
          <a:bodyPr wrap="square">
            <a:spAutoFit/>
          </a:bodyPr>
          <a:lstStyle/>
          <a:p>
            <a:pPr>
              <a:lnSpc>
                <a:spcPct val="115000"/>
              </a:lnSpc>
              <a:spcAft>
                <a:spcPts val="0"/>
              </a:spcAft>
            </a:pPr>
            <a:r>
              <a:rPr lang="en-IE" dirty="0" smtClean="0">
                <a:solidFill>
                  <a:srgbClr val="FFFFFF"/>
                </a:solidFill>
                <a:latin typeface="Calibri"/>
                <a:ea typeface="Calibri"/>
                <a:cs typeface="Times New Roman"/>
              </a:rPr>
              <a:t>8. </a:t>
            </a:r>
          </a:p>
          <a:p>
            <a:pPr>
              <a:lnSpc>
                <a:spcPct val="115000"/>
              </a:lnSpc>
              <a:spcAft>
                <a:spcPts val="0"/>
              </a:spcAft>
            </a:pPr>
            <a:endParaRPr lang="en-IE" dirty="0" smtClean="0">
              <a:solidFill>
                <a:srgbClr val="FFFFFF"/>
              </a:solidFill>
              <a:latin typeface="Calibri"/>
              <a:ea typeface="Calibri"/>
              <a:cs typeface="Times New Roman"/>
            </a:endParaRPr>
          </a:p>
          <a:p>
            <a:pPr>
              <a:lnSpc>
                <a:spcPct val="115000"/>
              </a:lnSpc>
              <a:spcAft>
                <a:spcPts val="0"/>
              </a:spcAft>
            </a:pPr>
            <a:r>
              <a:rPr lang="en-IE" dirty="0" smtClean="0">
                <a:solidFill>
                  <a:srgbClr val="FFFFFF"/>
                </a:solidFill>
                <a:latin typeface="Calibri"/>
                <a:ea typeface="Calibri"/>
                <a:cs typeface="Times New Roman"/>
              </a:rPr>
              <a:t>DIFFERENTIATED INDIVIDUAL PROGRAMMES  + IEPs</a:t>
            </a:r>
            <a:endParaRPr lang="en-IE" sz="800" dirty="0" smtClean="0">
              <a:solidFill>
                <a:srgbClr val="FFFFFF"/>
              </a:solidFill>
              <a:latin typeface="Calibri"/>
              <a:ea typeface="Calibri"/>
              <a:cs typeface="Times New Roman"/>
            </a:endParaRPr>
          </a:p>
          <a:p>
            <a:pPr>
              <a:lnSpc>
                <a:spcPct val="115000"/>
              </a:lnSpc>
              <a:spcAft>
                <a:spcPts val="0"/>
              </a:spcAft>
            </a:pPr>
            <a:endParaRPr lang="en-IE" sz="800" dirty="0">
              <a:latin typeface="Calibri"/>
              <a:ea typeface="Calibri"/>
              <a:cs typeface="Times New Roman"/>
            </a:endParaRPr>
          </a:p>
        </p:txBody>
      </p:sp>
      <p:pic>
        <p:nvPicPr>
          <p:cNvPr id="6" name="Content Placeholder 5"/>
          <p:cNvPicPr>
            <a:picLocks/>
          </p:cNvPicPr>
          <p:nvPr/>
        </p:nvPicPr>
        <p:blipFill>
          <a:blip r:embed="rId2" cstate="print"/>
          <a:srcRect/>
          <a:stretch>
            <a:fillRect/>
          </a:stretch>
        </p:blipFill>
        <p:spPr bwMode="auto">
          <a:xfrm>
            <a:off x="8001025" y="5643578"/>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Creating Independent Learners </a:t>
            </a:r>
            <a:endParaRPr lang="en-IE" dirty="0"/>
          </a:p>
        </p:txBody>
      </p:sp>
      <p:sp>
        <p:nvSpPr>
          <p:cNvPr id="7" name="Content Placeholder 6"/>
          <p:cNvSpPr>
            <a:spLocks noGrp="1"/>
          </p:cNvSpPr>
          <p:nvPr>
            <p:ph sz="half" idx="1"/>
          </p:nvPr>
        </p:nvSpPr>
        <p:spPr/>
        <p:txBody>
          <a:bodyPr/>
          <a:lstStyle/>
          <a:p>
            <a:endParaRPr lang="en-IE"/>
          </a:p>
        </p:txBody>
      </p:sp>
      <p:graphicFrame>
        <p:nvGraphicFramePr>
          <p:cNvPr id="10" name="Content Placeholder 9"/>
          <p:cNvGraphicFramePr>
            <a:graphicFrameLocks noGrp="1"/>
          </p:cNvGraphicFramePr>
          <p:nvPr>
            <p:ph sz="half" idx="2"/>
          </p:nvPr>
        </p:nvGraphicFramePr>
        <p:xfrm>
          <a:off x="5276850" y="1524000"/>
          <a:ext cx="3657600" cy="466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fld id="{A947657F-5BA6-4B23-B00F-84A95BEB5529}" type="datetime6">
              <a:rPr lang="en-GB" smtClean="0"/>
              <a:pPr/>
              <a:t>January 15</a:t>
            </a:fld>
            <a:endParaRPr lang="en-GB"/>
          </a:p>
        </p:txBody>
      </p:sp>
      <p:sp>
        <p:nvSpPr>
          <p:cNvPr id="3" name="Slide Number Placeholder 2"/>
          <p:cNvSpPr>
            <a:spLocks noGrp="1"/>
          </p:cNvSpPr>
          <p:nvPr>
            <p:ph type="sldNum" sz="quarter" idx="12"/>
          </p:nvPr>
        </p:nvSpPr>
        <p:spPr/>
        <p:txBody>
          <a:bodyPr/>
          <a:lstStyle/>
          <a:p>
            <a:fld id="{59E3EBA0-62F6-48E0-9BA6-7275F72DA196}" type="slidenum">
              <a:rPr lang="en-GB" smtClean="0"/>
              <a:pPr/>
              <a:t>31</a:t>
            </a:fld>
            <a:endParaRPr lang="en-GB"/>
          </a:p>
        </p:txBody>
      </p:sp>
      <p:sp>
        <p:nvSpPr>
          <p:cNvPr id="4" name="Rectangle 3"/>
          <p:cNvSpPr/>
          <p:nvPr/>
        </p:nvSpPr>
        <p:spPr>
          <a:xfrm>
            <a:off x="1428728" y="1500174"/>
            <a:ext cx="3429024" cy="476438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nSpc>
                <a:spcPct val="115000"/>
              </a:lnSpc>
              <a:spcAft>
                <a:spcPts val="0"/>
              </a:spcAft>
            </a:pPr>
            <a:endParaRPr lang="en-IE" dirty="0" smtClean="0">
              <a:solidFill>
                <a:srgbClr val="FFFFFF"/>
              </a:solidFill>
              <a:latin typeface="Calibri"/>
              <a:ea typeface="Calibri"/>
              <a:cs typeface="Times New Roman"/>
            </a:endParaRPr>
          </a:p>
          <a:p>
            <a:pPr>
              <a:lnSpc>
                <a:spcPct val="115000"/>
              </a:lnSpc>
              <a:spcAft>
                <a:spcPts val="0"/>
              </a:spcAft>
            </a:pPr>
            <a:r>
              <a:rPr lang="en-IE" dirty="0" smtClean="0">
                <a:solidFill>
                  <a:srgbClr val="FFFFFF"/>
                </a:solidFill>
                <a:latin typeface="Calibri"/>
                <a:ea typeface="Calibri"/>
                <a:cs typeface="Times New Roman"/>
              </a:rPr>
              <a:t>9. </a:t>
            </a:r>
          </a:p>
          <a:p>
            <a:pPr>
              <a:lnSpc>
                <a:spcPct val="115000"/>
              </a:lnSpc>
              <a:spcAft>
                <a:spcPts val="0"/>
              </a:spcAft>
            </a:pPr>
            <a:r>
              <a:rPr lang="en-IE" dirty="0" smtClean="0">
                <a:solidFill>
                  <a:srgbClr val="FFFFFF"/>
                </a:solidFill>
                <a:latin typeface="Calibri"/>
                <a:ea typeface="Calibri"/>
                <a:cs typeface="Times New Roman"/>
              </a:rPr>
              <a:t>CLASS-BASED SNA SUPPORT</a:t>
            </a:r>
          </a:p>
          <a:p>
            <a:pPr>
              <a:lnSpc>
                <a:spcPct val="115000"/>
              </a:lnSpc>
              <a:spcAft>
                <a:spcPts val="0"/>
              </a:spcAft>
            </a:pPr>
            <a:endParaRPr lang="en-IE" dirty="0">
              <a:latin typeface="Calibri"/>
              <a:ea typeface="Calibri"/>
              <a:cs typeface="Times New Roman"/>
            </a:endParaRPr>
          </a:p>
        </p:txBody>
      </p:sp>
      <p:pic>
        <p:nvPicPr>
          <p:cNvPr id="6" name="Content Placeholder 5"/>
          <p:cNvPicPr>
            <a:picLocks/>
          </p:cNvPicPr>
          <p:nvPr/>
        </p:nvPicPr>
        <p:blipFill>
          <a:blip r:embed="rId6" cstate="print"/>
          <a:srcRect/>
          <a:stretch>
            <a:fillRect/>
          </a:stretch>
        </p:blipFill>
        <p:spPr bwMode="auto">
          <a:xfrm>
            <a:off x="8001025" y="5643578"/>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Creating Independent Learners </a:t>
            </a:r>
            <a:endParaRPr lang="en-IE" dirty="0"/>
          </a:p>
        </p:txBody>
      </p:sp>
      <p:sp>
        <p:nvSpPr>
          <p:cNvPr id="9" name="Content Placeholder 8"/>
          <p:cNvSpPr>
            <a:spLocks noGrp="1"/>
          </p:cNvSpPr>
          <p:nvPr>
            <p:ph sz="half" idx="1"/>
          </p:nvPr>
        </p:nvSpPr>
        <p:spPr/>
        <p:txBody>
          <a:bodyPr/>
          <a:lstStyle/>
          <a:p>
            <a:endParaRPr lang="en-IE"/>
          </a:p>
        </p:txBody>
      </p:sp>
      <p:sp>
        <p:nvSpPr>
          <p:cNvPr id="2" name="Date Placeholder 1"/>
          <p:cNvSpPr>
            <a:spLocks noGrp="1"/>
          </p:cNvSpPr>
          <p:nvPr>
            <p:ph type="dt" sz="half" idx="10"/>
          </p:nvPr>
        </p:nvSpPr>
        <p:spPr/>
        <p:txBody>
          <a:bodyPr/>
          <a:lstStyle/>
          <a:p>
            <a:fld id="{A947657F-5BA6-4B23-B00F-84A95BEB5529}" type="datetime6">
              <a:rPr lang="en-GB" smtClean="0"/>
              <a:pPr/>
              <a:t>January 15</a:t>
            </a:fld>
            <a:endParaRPr lang="en-GB"/>
          </a:p>
        </p:txBody>
      </p:sp>
      <p:sp>
        <p:nvSpPr>
          <p:cNvPr id="3" name="Slide Number Placeholder 2"/>
          <p:cNvSpPr>
            <a:spLocks noGrp="1"/>
          </p:cNvSpPr>
          <p:nvPr>
            <p:ph type="sldNum" sz="quarter" idx="12"/>
          </p:nvPr>
        </p:nvSpPr>
        <p:spPr/>
        <p:txBody>
          <a:bodyPr/>
          <a:lstStyle/>
          <a:p>
            <a:fld id="{59E3EBA0-62F6-48E0-9BA6-7275F72DA196}" type="slidenum">
              <a:rPr lang="en-GB" smtClean="0"/>
              <a:pPr/>
              <a:t>32</a:t>
            </a:fld>
            <a:endParaRPr lang="en-GB"/>
          </a:p>
        </p:txBody>
      </p:sp>
      <p:sp>
        <p:nvSpPr>
          <p:cNvPr id="4" name="Rectangle 3"/>
          <p:cNvSpPr/>
          <p:nvPr/>
        </p:nvSpPr>
        <p:spPr>
          <a:xfrm>
            <a:off x="1428728" y="1357298"/>
            <a:ext cx="4714908" cy="4764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0"/>
              </a:spcAft>
            </a:pPr>
            <a:r>
              <a:rPr lang="en-IE" dirty="0" smtClean="0">
                <a:solidFill>
                  <a:srgbClr val="FFFFFF"/>
                </a:solidFill>
                <a:latin typeface="Calibri"/>
                <a:ea typeface="Calibri"/>
                <a:cs typeface="Times New Roman"/>
              </a:rPr>
              <a:t>10. </a:t>
            </a:r>
          </a:p>
          <a:p>
            <a:pPr>
              <a:lnSpc>
                <a:spcPct val="115000"/>
              </a:lnSpc>
              <a:spcAft>
                <a:spcPts val="0"/>
              </a:spcAft>
            </a:pPr>
            <a:r>
              <a:rPr lang="en-IE" dirty="0" smtClean="0">
                <a:solidFill>
                  <a:srgbClr val="FFFFFF"/>
                </a:solidFill>
                <a:latin typeface="Calibri"/>
                <a:ea typeface="Calibri"/>
                <a:cs typeface="Times New Roman"/>
              </a:rPr>
              <a:t>GAISCE</a:t>
            </a:r>
            <a:endParaRPr lang="en-IE" dirty="0" smtClean="0">
              <a:latin typeface="Calibri"/>
              <a:ea typeface="Calibri"/>
              <a:cs typeface="Times New Roman"/>
            </a:endParaRPr>
          </a:p>
          <a:p>
            <a:pPr>
              <a:lnSpc>
                <a:spcPct val="115000"/>
              </a:lnSpc>
              <a:spcAft>
                <a:spcPts val="0"/>
              </a:spcAft>
            </a:pPr>
            <a:r>
              <a:rPr lang="en-IE" dirty="0" smtClean="0">
                <a:solidFill>
                  <a:srgbClr val="0D0D0D"/>
                </a:solidFill>
                <a:latin typeface="Calibri"/>
                <a:ea typeface="Calibri"/>
                <a:cs typeface="Times New Roman"/>
              </a:rPr>
              <a:t>WORK EXPERIENCE</a:t>
            </a:r>
            <a:r>
              <a:rPr lang="en-IE" dirty="0" smtClean="0">
                <a:solidFill>
                  <a:srgbClr val="FFFFFF"/>
                </a:solidFill>
                <a:latin typeface="Calibri"/>
                <a:ea typeface="Calibri"/>
                <a:cs typeface="Times New Roman"/>
              </a:rPr>
              <a:t> DEVELOPING SKILLS FOR INCLUSION</a:t>
            </a:r>
            <a:endParaRPr lang="en-IE" dirty="0">
              <a:latin typeface="Calibri"/>
              <a:ea typeface="Calibri"/>
              <a:cs typeface="Times New Roman"/>
            </a:endParaRPr>
          </a:p>
        </p:txBody>
      </p:sp>
      <p:pic>
        <p:nvPicPr>
          <p:cNvPr id="6" name="Content Placeholder 5"/>
          <p:cNvPicPr>
            <a:picLocks/>
          </p:cNvPicPr>
          <p:nvPr/>
        </p:nvPicPr>
        <p:blipFill>
          <a:blip r:embed="rId2" cstate="print"/>
          <a:srcRect/>
          <a:stretch>
            <a:fillRect/>
          </a:stretch>
        </p:blipFill>
        <p:spPr bwMode="auto">
          <a:xfrm>
            <a:off x="8215340" y="5643578"/>
            <a:ext cx="719137" cy="639762"/>
          </a:xfrm>
          <a:prstGeom prst="rect">
            <a:avLst/>
          </a:prstGeom>
          <a:solidFill>
            <a:schemeClr val="accent2"/>
          </a:solidFill>
          <a:ln w="9525">
            <a:noFill/>
            <a:miter lim="800000"/>
            <a:headEnd/>
            <a:tailEnd/>
          </a:ln>
        </p:spPr>
      </p:pic>
      <p:pic>
        <p:nvPicPr>
          <p:cNvPr id="6147" name="Picture 3" descr="C:\Users\Bob Keating\Pictures\images0H3NWYR1.jpg"/>
          <p:cNvPicPr>
            <a:picLocks noChangeAspect="1" noChangeArrowheads="1"/>
          </p:cNvPicPr>
          <p:nvPr/>
        </p:nvPicPr>
        <p:blipFill>
          <a:blip r:embed="rId3" cstate="print"/>
          <a:srcRect/>
          <a:stretch>
            <a:fillRect/>
          </a:stretch>
        </p:blipFill>
        <p:spPr bwMode="auto">
          <a:xfrm>
            <a:off x="6429388" y="1428736"/>
            <a:ext cx="2357454" cy="1431925"/>
          </a:xfrm>
          <a:prstGeom prst="rect">
            <a:avLst/>
          </a:prstGeom>
          <a:noFill/>
        </p:spPr>
      </p:pic>
      <p:pic>
        <p:nvPicPr>
          <p:cNvPr id="6148" name="Picture 4" descr="C:\Users\Bob Keating\Pictures\imagesJA6OR0AB.jpg"/>
          <p:cNvPicPr>
            <a:picLocks noGrp="1" noChangeAspect="1" noChangeArrowheads="1"/>
          </p:cNvPicPr>
          <p:nvPr>
            <p:ph sz="half" idx="2"/>
          </p:nvPr>
        </p:nvPicPr>
        <p:blipFill>
          <a:blip r:embed="rId4" cstate="print"/>
          <a:srcRect/>
          <a:stretch>
            <a:fillRect/>
          </a:stretch>
        </p:blipFill>
        <p:spPr bwMode="auto">
          <a:xfrm>
            <a:off x="6429388" y="3071810"/>
            <a:ext cx="2381379" cy="264320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sz="3600" dirty="0" smtClean="0"/>
              <a:t>Usual enrolment time is September</a:t>
            </a:r>
          </a:p>
          <a:p>
            <a:r>
              <a:rPr lang="en-IE" sz="3600" dirty="0" smtClean="0"/>
              <a:t>Places are offered after March and as long as places are available until September</a:t>
            </a:r>
          </a:p>
          <a:p>
            <a:r>
              <a:rPr lang="en-IE" sz="3600" dirty="0" smtClean="0"/>
              <a:t>Most Advantageous entry age</a:t>
            </a:r>
          </a:p>
          <a:p>
            <a:pPr lvl="1"/>
            <a:r>
              <a:rPr lang="en-IE" dirty="0" smtClean="0"/>
              <a:t>Primary school as recommended </a:t>
            </a:r>
          </a:p>
          <a:p>
            <a:pPr lvl="1"/>
            <a:r>
              <a:rPr lang="en-IE" dirty="0" smtClean="0"/>
              <a:t>Secondary school when leaving primary school (age 12)</a:t>
            </a:r>
          </a:p>
          <a:p>
            <a:endParaRPr lang="en-IE" dirty="0"/>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33</a:t>
            </a:fld>
            <a:endParaRPr lang="en-GB"/>
          </a:p>
        </p:txBody>
      </p:sp>
      <p:sp>
        <p:nvSpPr>
          <p:cNvPr id="6"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r>
              <a:rPr lang="en-IE" sz="4400" dirty="0" smtClean="0"/>
              <a:t>Application Process  -  When</a:t>
            </a:r>
            <a:endParaRPr lang="en-IE" sz="4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1143000"/>
          </a:xfrm>
        </p:spPr>
        <p:style>
          <a:lnRef idx="0">
            <a:schemeClr val="accent5"/>
          </a:lnRef>
          <a:fillRef idx="3">
            <a:schemeClr val="accent5"/>
          </a:fillRef>
          <a:effectRef idx="3">
            <a:schemeClr val="accent5"/>
          </a:effectRef>
          <a:fontRef idx="minor">
            <a:schemeClr val="lt1"/>
          </a:fontRef>
        </p:style>
        <p:txBody>
          <a:bodyPr>
            <a:normAutofit/>
          </a:bodyPr>
          <a:lstStyle/>
          <a:p>
            <a:r>
              <a:rPr lang="en-IE" sz="4400" dirty="0" smtClean="0"/>
              <a:t>Application Process</a:t>
            </a:r>
            <a:endParaRPr lang="en-IE" sz="4400" dirty="0"/>
          </a:p>
        </p:txBody>
      </p:sp>
      <p:sp>
        <p:nvSpPr>
          <p:cNvPr id="3" name="Content Placeholder 2"/>
          <p:cNvSpPr>
            <a:spLocks noGrp="1"/>
          </p:cNvSpPr>
          <p:nvPr>
            <p:ph idx="1"/>
          </p:nvPr>
        </p:nvSpPr>
        <p:spPr/>
        <p:txBody>
          <a:bodyPr>
            <a:normAutofit/>
          </a:bodyPr>
          <a:lstStyle/>
          <a:p>
            <a:r>
              <a:rPr lang="en-IE" sz="3600" dirty="0" smtClean="0"/>
              <a:t>Come and visit the school we are having an </a:t>
            </a:r>
            <a:r>
              <a:rPr lang="en-IE" sz="3600" i="1" dirty="0" smtClean="0"/>
              <a:t>OPEN DAY </a:t>
            </a:r>
            <a:r>
              <a:rPr lang="en-IE" sz="3600" dirty="0" smtClean="0"/>
              <a:t>for students next Thursday February 5</a:t>
            </a:r>
            <a:r>
              <a:rPr lang="en-IE" sz="3600" baseline="30000" dirty="0" smtClean="0"/>
              <a:t>th</a:t>
            </a:r>
            <a:r>
              <a:rPr lang="en-IE" sz="3600" dirty="0" smtClean="0"/>
              <a:t> </a:t>
            </a:r>
          </a:p>
          <a:p>
            <a:r>
              <a:rPr lang="en-IE" sz="3600" dirty="0" smtClean="0"/>
              <a:t>We need a psychological report (no more than 2 years old) with a  recommendation for placement in a school for students with Mild/Moderate LDs</a:t>
            </a:r>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34</a:t>
            </a:fld>
            <a:endParaRPr lang="en-GB"/>
          </a:p>
        </p:txBody>
      </p:sp>
      <p:pic>
        <p:nvPicPr>
          <p:cNvPr id="6" name="Content Placeholder 5"/>
          <p:cNvPicPr>
            <a:picLocks/>
          </p:cNvPicPr>
          <p:nvPr/>
        </p:nvPicPr>
        <p:blipFill>
          <a:blip r:embed="rId2" cstate="print"/>
          <a:srcRect/>
          <a:stretch>
            <a:fillRect/>
          </a:stretch>
        </p:blipFill>
        <p:spPr bwMode="auto">
          <a:xfrm>
            <a:off x="7858148" y="5214950"/>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E" dirty="0" smtClean="0"/>
              <a:t>Complete an </a:t>
            </a:r>
            <a:r>
              <a:rPr lang="en-IE" i="1" dirty="0" smtClean="0"/>
              <a:t>Expression of Interest </a:t>
            </a:r>
            <a:r>
              <a:rPr lang="en-IE" dirty="0" smtClean="0"/>
              <a:t>form (available this evening)</a:t>
            </a:r>
          </a:p>
          <a:p>
            <a:r>
              <a:rPr lang="en-IE" dirty="0" smtClean="0"/>
              <a:t>Achievement &amp; Attendance Report from the previous school</a:t>
            </a:r>
          </a:p>
          <a:p>
            <a:r>
              <a:rPr lang="en-IE" dirty="0" smtClean="0"/>
              <a:t>Any other relevant Reports</a:t>
            </a:r>
          </a:p>
          <a:p>
            <a:r>
              <a:rPr lang="en-IE" dirty="0" smtClean="0"/>
              <a:t>Visit the school again if required</a:t>
            </a:r>
          </a:p>
          <a:p>
            <a:r>
              <a:rPr lang="en-IE" dirty="0" smtClean="0"/>
              <a:t>Complete Transport and NCSE forms</a:t>
            </a:r>
          </a:p>
          <a:p>
            <a:r>
              <a:rPr lang="en-IE" dirty="0" smtClean="0"/>
              <a:t>Usual enrolment time is September</a:t>
            </a:r>
          </a:p>
          <a:p>
            <a:r>
              <a:rPr lang="en-IE" dirty="0" smtClean="0"/>
              <a:t>Places are offered after March and as long as places are available until September   </a:t>
            </a:r>
          </a:p>
          <a:p>
            <a:endParaRPr lang="en-IE" dirty="0"/>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35</a:t>
            </a:fld>
            <a:endParaRPr lang="en-GB"/>
          </a:p>
        </p:txBody>
      </p:sp>
      <p:sp>
        <p:nvSpPr>
          <p:cNvPr id="6"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r>
              <a:rPr lang="en-IE" sz="4400" dirty="0" smtClean="0"/>
              <a:t>Application Process</a:t>
            </a:r>
            <a:endParaRPr lang="en-IE" sz="4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500174"/>
            <a:ext cx="7972436" cy="685799"/>
          </a:xfrm>
        </p:spPr>
        <p:style>
          <a:lnRef idx="1">
            <a:schemeClr val="accent3"/>
          </a:lnRef>
          <a:fillRef idx="2">
            <a:schemeClr val="accent3"/>
          </a:fillRef>
          <a:effectRef idx="1">
            <a:schemeClr val="accent3"/>
          </a:effectRef>
          <a:fontRef idx="minor">
            <a:schemeClr val="dk1"/>
          </a:fontRef>
        </p:style>
        <p:txBody>
          <a:bodyPr>
            <a:normAutofit/>
          </a:bodyPr>
          <a:lstStyle/>
          <a:p>
            <a:r>
              <a:rPr lang="en-IE" sz="4400" dirty="0" smtClean="0"/>
              <a:t> What Parents say...</a:t>
            </a:r>
            <a:endParaRPr lang="en-IE" sz="4400" dirty="0"/>
          </a:p>
        </p:txBody>
      </p:sp>
      <p:sp>
        <p:nvSpPr>
          <p:cNvPr id="3" name="Content Placeholder 2"/>
          <p:cNvSpPr>
            <a:spLocks noGrp="1"/>
          </p:cNvSpPr>
          <p:nvPr>
            <p:ph type="body" idx="1"/>
          </p:nvPr>
        </p:nvSpPr>
        <p:spPr>
          <a:xfrm>
            <a:off x="1000100" y="500042"/>
            <a:ext cx="6400800" cy="1004900"/>
          </a:xfrm>
        </p:spPr>
        <p:txBody>
          <a:bodyPr>
            <a:noAutofit/>
          </a:bodyPr>
          <a:lstStyle/>
          <a:p>
            <a:r>
              <a:rPr lang="en-IE" sz="2800" dirty="0" smtClean="0"/>
              <a:t>St Brigid’s School has brought out the best in my child – he is pushed to the limits of what he thinks are his capacities and beyond</a:t>
            </a:r>
            <a:endParaRPr lang="en-IE" sz="2800" dirty="0"/>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36</a:t>
            </a:fld>
            <a:endParaRPr lang="en-GB"/>
          </a:p>
        </p:txBody>
      </p:sp>
      <p:sp>
        <p:nvSpPr>
          <p:cNvPr id="6" name="Content Placeholder 2"/>
          <p:cNvSpPr txBox="1">
            <a:spLocks/>
          </p:cNvSpPr>
          <p:nvPr/>
        </p:nvSpPr>
        <p:spPr>
          <a:xfrm>
            <a:off x="2743200" y="3429000"/>
            <a:ext cx="6400800" cy="1509712"/>
          </a:xfrm>
          <a:prstGeom prst="rect">
            <a:avLst/>
          </a:prstGeom>
        </p:spPr>
        <p:txBody>
          <a:bodyPr anchor="b">
            <a:normAutofit/>
          </a:bodyPr>
          <a:lstStyle/>
          <a:p>
            <a:pPr marL="18288" marR="0" lvl="0" indent="0" algn="l" defTabSz="914400" rtl="0" eaLnBrk="1" fontAlgn="auto" latinLnBrk="0" hangingPunct="1">
              <a:lnSpc>
                <a:spcPts val="2300"/>
              </a:lnSpc>
              <a:spcBef>
                <a:spcPts val="0"/>
              </a:spcBef>
              <a:spcAft>
                <a:spcPts val="0"/>
              </a:spcAft>
              <a:buClr>
                <a:schemeClr val="accent1"/>
              </a:buClr>
              <a:buSzPct val="80000"/>
              <a:buFont typeface="Wingdings 2"/>
              <a:buNone/>
              <a:tabLst/>
              <a:defRPr/>
            </a:pPr>
            <a:endParaRPr kumimoji="0" lang="en-IE" sz="20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
        <p:nvSpPr>
          <p:cNvPr id="7" name="Rectangle 6"/>
          <p:cNvSpPr/>
          <p:nvPr/>
        </p:nvSpPr>
        <p:spPr>
          <a:xfrm>
            <a:off x="357158" y="2643182"/>
            <a:ext cx="4572000" cy="2677656"/>
          </a:xfrm>
          <a:prstGeom prst="rect">
            <a:avLst/>
          </a:prstGeom>
        </p:spPr>
        <p:txBody>
          <a:bodyPr wrap="square">
            <a:spAutoFit/>
          </a:bodyPr>
          <a:lstStyle/>
          <a:p>
            <a:r>
              <a:rPr lang="en-IE" sz="2400" i="1" dirty="0" smtClean="0"/>
              <a:t>We have noticed a huge difference in our child since coming to St Brigid’s.  She is allowed to work at her own pace and learns lots of life skills.  We also feel that the school is very supportive. </a:t>
            </a:r>
            <a:endParaRPr lang="en-IE" sz="2400" i="1" dirty="0"/>
          </a:p>
        </p:txBody>
      </p:sp>
      <p:sp>
        <p:nvSpPr>
          <p:cNvPr id="8" name="Content Placeholder 2"/>
          <p:cNvSpPr txBox="1">
            <a:spLocks/>
          </p:cNvSpPr>
          <p:nvPr/>
        </p:nvSpPr>
        <p:spPr>
          <a:xfrm>
            <a:off x="5214942" y="2357430"/>
            <a:ext cx="3657600" cy="4163374"/>
          </a:xfrm>
          <a:prstGeom prst="rect">
            <a:avLst/>
          </a:prstGeom>
        </p:spPr>
        <p:txBody>
          <a:bodyPr anchor="b">
            <a:normAutofit/>
          </a:bodyPr>
          <a:lstStyle/>
          <a:p>
            <a:pPr marL="0" marR="0" lvl="0" indent="0" defTabSz="914400" rtl="0" eaLnBrk="1" fontAlgn="auto" latinLnBrk="0" hangingPunct="1">
              <a:lnSpc>
                <a:spcPts val="2300"/>
              </a:lnSpc>
              <a:spcBef>
                <a:spcPts val="0"/>
              </a:spcBef>
              <a:spcAft>
                <a:spcPts val="0"/>
              </a:spcAft>
              <a:buClr>
                <a:schemeClr val="accent1"/>
              </a:buClr>
              <a:buSzPct val="80000"/>
              <a:buFont typeface="Wingdings 2"/>
              <a:buNone/>
              <a:tabLst/>
              <a:defRPr/>
            </a:pPr>
            <a:r>
              <a:rPr kumimoji="0" lang="en-IE" sz="32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“The first thing that strikes you when you visit the class is the wonderful atmosphere in the room, the pupils are always calm and relaxed and happy.  </a:t>
            </a:r>
            <a:endParaRPr kumimoji="0" lang="en-IE" sz="3200" b="0" i="0" u="none" strike="noStrike" kern="1200" cap="none" spc="0" normalizeH="0" baseline="0" noProof="0" dirty="0" smtClean="0">
              <a:ln>
                <a:noFill/>
              </a:ln>
              <a:solidFill>
                <a:srgbClr val="FFFF00"/>
              </a:solidFill>
              <a:effectLst/>
              <a:uLnTx/>
              <a:uFillTx/>
              <a:latin typeface="+mn-lt"/>
              <a:ea typeface="+mn-ea"/>
              <a:cs typeface="+mn-cs"/>
            </a:endParaRPr>
          </a:p>
          <a:p>
            <a:pPr marL="0" marR="0" lvl="0" indent="0" algn="l" defTabSz="914400" rtl="0" eaLnBrk="1" fontAlgn="auto" latinLnBrk="0" hangingPunct="1">
              <a:lnSpc>
                <a:spcPts val="2300"/>
              </a:lnSpc>
              <a:spcBef>
                <a:spcPts val="0"/>
              </a:spcBef>
              <a:spcAft>
                <a:spcPts val="0"/>
              </a:spcAft>
              <a:buClr>
                <a:schemeClr val="accent1"/>
              </a:buClr>
              <a:buSzPct val="80000"/>
              <a:buFont typeface="Wingdings 2"/>
              <a:buNone/>
              <a:tabLst/>
              <a:defRPr/>
            </a:pPr>
            <a:endParaRPr kumimoji="0" lang="en-IE" sz="2000" b="0" i="0" u="none" strike="noStrike" kern="1200" cap="none" spc="0" normalizeH="0" baseline="0" noProof="0" dirty="0" smtClean="0">
              <a:ln>
                <a:noFill/>
              </a:ln>
              <a:solidFill>
                <a:srgbClr val="FFFF00"/>
              </a:solidFill>
              <a:effectLst/>
              <a:uLnTx/>
              <a:uFillTx/>
              <a:latin typeface="+mn-lt"/>
              <a:ea typeface="+mn-ea"/>
              <a:cs typeface="+mn-cs"/>
            </a:endParaRPr>
          </a:p>
          <a:p>
            <a:pPr marL="0" marR="0" lvl="0" indent="0" algn="l" defTabSz="914400" rtl="0" eaLnBrk="1" fontAlgn="auto" latinLnBrk="0" hangingPunct="1">
              <a:lnSpc>
                <a:spcPts val="2300"/>
              </a:lnSpc>
              <a:spcBef>
                <a:spcPts val="0"/>
              </a:spcBef>
              <a:spcAft>
                <a:spcPts val="0"/>
              </a:spcAft>
              <a:buClr>
                <a:schemeClr val="accent1"/>
              </a:buClr>
              <a:buSzPct val="80000"/>
              <a:buFont typeface="Wingdings 2"/>
              <a:buNone/>
              <a:tabLst/>
              <a:defRPr/>
            </a:pPr>
            <a:endParaRPr kumimoji="0" lang="en-IE" sz="20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37</a:t>
            </a:fld>
            <a:endParaRPr lang="en-GB"/>
          </a:p>
        </p:txBody>
      </p:sp>
      <p:sp>
        <p:nvSpPr>
          <p:cNvPr id="8" name="Rectangle 7"/>
          <p:cNvSpPr/>
          <p:nvPr/>
        </p:nvSpPr>
        <p:spPr>
          <a:xfrm>
            <a:off x="428596" y="4071942"/>
            <a:ext cx="9001187"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IE" b="0" i="1" dirty="0" smtClean="0">
                <a:solidFill>
                  <a:srgbClr val="7030A0"/>
                </a:solidFill>
              </a:rPr>
              <a:t>Students attend every day they wouldn’t come </a:t>
            </a:r>
          </a:p>
          <a:p>
            <a:r>
              <a:rPr lang="en-IE" b="0" i="1" dirty="0" smtClean="0">
                <a:solidFill>
                  <a:srgbClr val="7030A0"/>
                </a:solidFill>
              </a:rPr>
              <a:t>in if they didn’t want to </a:t>
            </a:r>
          </a:p>
        </p:txBody>
      </p:sp>
      <p:sp>
        <p:nvSpPr>
          <p:cNvPr id="10" name="Title 1"/>
          <p:cNvSpPr>
            <a:spLocks noGrp="1"/>
          </p:cNvSpPr>
          <p:nvPr>
            <p:ph type="title"/>
          </p:nvPr>
        </p:nvSpPr>
        <p:spPr>
          <a:xfrm>
            <a:off x="428596" y="357166"/>
            <a:ext cx="8505092"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n-IE" sz="4400" dirty="0" smtClean="0"/>
              <a:t>      What  staff say</a:t>
            </a:r>
            <a:endParaRPr lang="en-IE" sz="4400" dirty="0"/>
          </a:p>
        </p:txBody>
      </p:sp>
      <p:sp>
        <p:nvSpPr>
          <p:cNvPr id="11" name="Rectangle 10"/>
          <p:cNvSpPr/>
          <p:nvPr/>
        </p:nvSpPr>
        <p:spPr>
          <a:xfrm>
            <a:off x="1000100" y="1500174"/>
            <a:ext cx="7643866" cy="2123658"/>
          </a:xfrm>
          <a:prstGeom prst="rect">
            <a:avLst/>
          </a:prstGeom>
        </p:spPr>
        <p:txBody>
          <a:bodyPr wrap="square">
            <a:spAutoFit/>
          </a:bodyPr>
          <a:lstStyle/>
          <a:p>
            <a:r>
              <a:rPr lang="en-IE" b="0" i="1" dirty="0" smtClean="0">
                <a:solidFill>
                  <a:srgbClr val="0070C0"/>
                </a:solidFill>
              </a:rPr>
              <a:t>I have noticed that students in St Brigid’s are happy in themselves &amp; content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IE" dirty="0" smtClean="0"/>
              <a:t> What the Inspectors say</a:t>
            </a:r>
            <a:endParaRPr lang="en-IE" dirty="0"/>
          </a:p>
        </p:txBody>
      </p:sp>
      <p:sp>
        <p:nvSpPr>
          <p:cNvPr id="3" name="Content Placeholder 2"/>
          <p:cNvSpPr>
            <a:spLocks noGrp="1"/>
          </p:cNvSpPr>
          <p:nvPr>
            <p:ph idx="1"/>
          </p:nvPr>
        </p:nvSpPr>
        <p:spPr/>
        <p:txBody>
          <a:bodyPr>
            <a:normAutofit/>
          </a:bodyPr>
          <a:lstStyle/>
          <a:p>
            <a:endParaRPr lang="en-IE" b="1" i="1" dirty="0" smtClean="0"/>
          </a:p>
          <a:p>
            <a:r>
              <a:rPr lang="en-IE" b="1" i="1" dirty="0" smtClean="0"/>
              <a:t>Our Inspection report states </a:t>
            </a:r>
            <a:r>
              <a:rPr lang="en-IE" i="1" dirty="0" smtClean="0"/>
              <a:t>‘the caring and supportive staff provides an environment which is highly responsive to students learning needs’ </a:t>
            </a:r>
            <a:r>
              <a:rPr lang="en-IE" b="1" i="1" dirty="0" smtClean="0"/>
              <a:t>additionally </a:t>
            </a:r>
            <a:r>
              <a:rPr lang="en-IE" i="1" dirty="0" smtClean="0"/>
              <a:t>‘such a positive approach contributes greatly to the learning environment and the social and personal needs of students’</a:t>
            </a:r>
            <a:r>
              <a:rPr lang="en-IE" b="1" i="1" dirty="0" smtClean="0"/>
              <a:t> where ‘</a:t>
            </a:r>
            <a:r>
              <a:rPr lang="en-IE" i="1" dirty="0" smtClean="0"/>
              <a:t>students’ individual achievements and successes are celebrated</a:t>
            </a:r>
            <a:r>
              <a:rPr lang="en-IE" b="1" i="1" dirty="0" smtClean="0"/>
              <a:t>’.</a:t>
            </a:r>
            <a:endParaRPr lang="en-IE" dirty="0" smtClean="0"/>
          </a:p>
          <a:p>
            <a:endParaRPr lang="en-IE" dirty="0"/>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38</a:t>
            </a:fld>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IE" sz="4400" dirty="0" smtClean="0"/>
              <a:t> What students say </a:t>
            </a:r>
            <a:endParaRPr lang="en-IE" sz="4400" dirty="0"/>
          </a:p>
        </p:txBody>
      </p:sp>
      <p:sp>
        <p:nvSpPr>
          <p:cNvPr id="3" name="Content Placeholder 2"/>
          <p:cNvSpPr>
            <a:spLocks noGrp="1"/>
          </p:cNvSpPr>
          <p:nvPr>
            <p:ph sz="half" idx="1"/>
          </p:nvPr>
        </p:nvSpPr>
        <p:spPr/>
        <p:txBody>
          <a:bodyPr>
            <a:normAutofit/>
          </a:bodyPr>
          <a:lstStyle/>
          <a:p>
            <a:endParaRPr lang="en-IE" dirty="0" smtClean="0"/>
          </a:p>
          <a:p>
            <a:endParaRPr lang="en-IE" dirty="0"/>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39</a:t>
            </a:fld>
            <a:endParaRPr lang="en-GB"/>
          </a:p>
        </p:txBody>
      </p:sp>
      <p:sp>
        <p:nvSpPr>
          <p:cNvPr id="8" name="Content Placeholder 7"/>
          <p:cNvSpPr>
            <a:spLocks noGrp="1"/>
          </p:cNvSpPr>
          <p:nvPr>
            <p:ph sz="half" idx="2"/>
          </p:nvPr>
        </p:nvSpPr>
        <p:spPr>
          <a:xfrm>
            <a:off x="5276088" y="1524000"/>
            <a:ext cx="3657600" cy="3833826"/>
          </a:xfrm>
        </p:spPr>
        <p:txBody>
          <a:bodyPr/>
          <a:lstStyle/>
          <a:p>
            <a:pPr>
              <a:buNone/>
            </a:pPr>
            <a:r>
              <a:rPr lang="en-IE" dirty="0" smtClean="0"/>
              <a:t>.</a:t>
            </a:r>
            <a:endParaRPr lang="en-IE" dirty="0"/>
          </a:p>
        </p:txBody>
      </p:sp>
      <p:sp>
        <p:nvSpPr>
          <p:cNvPr id="9" name="Cloud Callout 8"/>
          <p:cNvSpPr/>
          <p:nvPr/>
        </p:nvSpPr>
        <p:spPr>
          <a:xfrm>
            <a:off x="5072066" y="1500174"/>
            <a:ext cx="4572032" cy="371477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dirty="0" smtClean="0"/>
              <a:t>“ I can’t believe I did this .... I am so proud of myself’</a:t>
            </a:r>
          </a:p>
        </p:txBody>
      </p:sp>
      <p:sp>
        <p:nvSpPr>
          <p:cNvPr id="10" name="Oval Callout 9"/>
          <p:cNvSpPr/>
          <p:nvPr/>
        </p:nvSpPr>
        <p:spPr>
          <a:xfrm>
            <a:off x="1857356" y="4214818"/>
            <a:ext cx="4286280" cy="2357454"/>
          </a:xfrm>
          <a:prstGeom prst="wedgeEllipseCallou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400" dirty="0" smtClean="0"/>
              <a:t>“Staff will not give out they will try to solve the problem and sort it out”</a:t>
            </a:r>
          </a:p>
        </p:txBody>
      </p:sp>
      <p:sp>
        <p:nvSpPr>
          <p:cNvPr id="11" name="Explosion 2 10"/>
          <p:cNvSpPr/>
          <p:nvPr/>
        </p:nvSpPr>
        <p:spPr>
          <a:xfrm>
            <a:off x="500034" y="1357298"/>
            <a:ext cx="4786346" cy="3714776"/>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400" dirty="0" smtClean="0"/>
              <a:t>“There is a lot of to learn and it is fun to do”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28662" y="274638"/>
            <a:ext cx="7929618" cy="114300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IE" sz="4400" dirty="0" smtClean="0"/>
              <a:t> Terminology can be varied and difficult</a:t>
            </a:r>
            <a:endParaRPr lang="en-IE" sz="4400" dirty="0"/>
          </a:p>
        </p:txBody>
      </p:sp>
      <p:sp>
        <p:nvSpPr>
          <p:cNvPr id="8" name="Content Placeholder 7"/>
          <p:cNvSpPr>
            <a:spLocks noGrp="1"/>
          </p:cNvSpPr>
          <p:nvPr>
            <p:ph idx="1"/>
          </p:nvPr>
        </p:nvSpPr>
        <p:spPr/>
        <p:txBody>
          <a:bodyPr/>
          <a:lstStyle/>
          <a:p>
            <a:endParaRPr lang="en-IE" dirty="0"/>
          </a:p>
        </p:txBody>
      </p:sp>
      <p:sp>
        <p:nvSpPr>
          <p:cNvPr id="5" name="Date Placeholder 4"/>
          <p:cNvSpPr>
            <a:spLocks noGrp="1"/>
          </p:cNvSpPr>
          <p:nvPr>
            <p:ph type="dt" sz="half" idx="10"/>
          </p:nvPr>
        </p:nvSpPr>
        <p:spPr/>
        <p:txBody>
          <a:bodyPr/>
          <a:lstStyle/>
          <a:p>
            <a:fld id="{5C90F1E1-851D-4619-BE0F-84F1AA766945}" type="datetime6">
              <a:rPr lang="en-GB" smtClean="0"/>
              <a:pPr/>
              <a:t>January 15</a:t>
            </a:fld>
            <a:endParaRPr lang="en-GB" dirty="0"/>
          </a:p>
        </p:txBody>
      </p:sp>
      <p:sp>
        <p:nvSpPr>
          <p:cNvPr id="6" name="Slide Number Placeholder 5"/>
          <p:cNvSpPr>
            <a:spLocks noGrp="1"/>
          </p:cNvSpPr>
          <p:nvPr>
            <p:ph type="sldNum" sz="quarter" idx="12"/>
          </p:nvPr>
        </p:nvSpPr>
        <p:spPr/>
        <p:txBody>
          <a:bodyPr/>
          <a:lstStyle/>
          <a:p>
            <a:fld id="{46E12FC4-237D-44DF-B953-9407BAB9506C}" type="slidenum">
              <a:rPr lang="en-GB" smtClean="0"/>
              <a:pPr/>
              <a:t>4</a:t>
            </a:fld>
            <a:endParaRPr lang="en-GB" dirty="0"/>
          </a:p>
        </p:txBody>
      </p:sp>
      <p:pic>
        <p:nvPicPr>
          <p:cNvPr id="1026" name="Picture 2" descr="C:\Users\stbrigidslap7\Pictures\general website\tellmepic.jpg"/>
          <p:cNvPicPr>
            <a:picLocks noChangeAspect="1" noChangeArrowheads="1"/>
          </p:cNvPicPr>
          <p:nvPr/>
        </p:nvPicPr>
        <p:blipFill>
          <a:blip r:embed="rId2" cstate="print"/>
          <a:srcRect/>
          <a:stretch>
            <a:fillRect/>
          </a:stretch>
        </p:blipFill>
        <p:spPr bwMode="auto">
          <a:xfrm>
            <a:off x="2652713" y="1509713"/>
            <a:ext cx="3838575" cy="3838575"/>
          </a:xfrm>
          <a:prstGeom prst="rect">
            <a:avLst/>
          </a:prstGeom>
          <a:noFill/>
        </p:spPr>
      </p:pic>
      <p:pic>
        <p:nvPicPr>
          <p:cNvPr id="1029" name="Picture 5"/>
          <p:cNvPicPr>
            <a:picLocks noChangeAspect="1" noChangeArrowheads="1"/>
          </p:cNvPicPr>
          <p:nvPr/>
        </p:nvPicPr>
        <p:blipFill>
          <a:blip r:embed="rId3" cstate="print"/>
          <a:srcRect l="9395" t="13579" r="9395" b="16532"/>
          <a:stretch>
            <a:fillRect/>
          </a:stretch>
        </p:blipFill>
        <p:spPr bwMode="auto">
          <a:xfrm>
            <a:off x="928662" y="1428736"/>
            <a:ext cx="7920880"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85728"/>
            <a:ext cx="7498080" cy="1143000"/>
          </a:xfrm>
          <a:solidFill>
            <a:srgbClr val="FF0000"/>
          </a:solidFill>
        </p:spPr>
        <p:style>
          <a:lnRef idx="1">
            <a:schemeClr val="accent4"/>
          </a:lnRef>
          <a:fillRef idx="2">
            <a:schemeClr val="accent4"/>
          </a:fillRef>
          <a:effectRef idx="1">
            <a:schemeClr val="accent4"/>
          </a:effectRef>
          <a:fontRef idx="minor">
            <a:schemeClr val="dk1"/>
          </a:fontRef>
        </p:style>
        <p:txBody>
          <a:bodyPr>
            <a:normAutofit/>
          </a:bodyPr>
          <a:lstStyle/>
          <a:p>
            <a:r>
              <a:rPr lang="en-IE" sz="4400" dirty="0" smtClean="0">
                <a:solidFill>
                  <a:schemeClr val="bg1"/>
                </a:solidFill>
              </a:rPr>
              <a:t>Remember</a:t>
            </a:r>
            <a:endParaRPr lang="en-IE" sz="4400" dirty="0">
              <a:solidFill>
                <a:schemeClr val="bg1"/>
              </a:solidFill>
            </a:endParaRPr>
          </a:p>
        </p:txBody>
      </p:sp>
      <p:sp>
        <p:nvSpPr>
          <p:cNvPr id="3" name="Content Placeholder 2"/>
          <p:cNvSpPr>
            <a:spLocks noGrp="1"/>
          </p:cNvSpPr>
          <p:nvPr>
            <p:ph sz="half" idx="1"/>
          </p:nvPr>
        </p:nvSpPr>
        <p:spPr>
          <a:xfrm>
            <a:off x="714348" y="1524000"/>
            <a:ext cx="4378860" cy="4663440"/>
          </a:xfrm>
        </p:spPr>
        <p:txBody>
          <a:bodyPr/>
          <a:lstStyle/>
          <a:p>
            <a:r>
              <a:rPr lang="en-IE" sz="3200" dirty="0" smtClean="0"/>
              <a:t>St Brigid’s is </a:t>
            </a:r>
            <a:r>
              <a:rPr lang="en-IE" sz="3200" u="sng" dirty="0" smtClean="0"/>
              <a:t>different</a:t>
            </a:r>
            <a:r>
              <a:rPr lang="en-IE" sz="3200" dirty="0" smtClean="0"/>
              <a:t> - as a school it may suit your child</a:t>
            </a:r>
          </a:p>
          <a:p>
            <a:r>
              <a:rPr lang="en-IE" sz="3200" dirty="0" smtClean="0"/>
              <a:t>If you Apply for a place in St Brigid’s  you can always defer and remain on our ‘Expression of Interest’ List.</a:t>
            </a:r>
          </a:p>
          <a:p>
            <a:endParaRPr lang="en-IE" dirty="0" smtClean="0"/>
          </a:p>
          <a:p>
            <a:endParaRPr lang="en-IE" dirty="0" smtClean="0"/>
          </a:p>
          <a:p>
            <a:endParaRPr lang="en-IE" dirty="0"/>
          </a:p>
        </p:txBody>
      </p:sp>
      <p:sp>
        <p:nvSpPr>
          <p:cNvPr id="5" name="Date Placeholder 4"/>
          <p:cNvSpPr>
            <a:spLocks noGrp="1"/>
          </p:cNvSpPr>
          <p:nvPr>
            <p:ph type="dt" sz="half" idx="10"/>
          </p:nvPr>
        </p:nvSpPr>
        <p:spPr/>
        <p:txBody>
          <a:bodyPr/>
          <a:lstStyle/>
          <a:p>
            <a:fld id="{5C90F1E1-851D-4619-BE0F-84F1AA766945}" type="datetime6">
              <a:rPr lang="en-GB" smtClean="0"/>
              <a:pPr/>
              <a:t>January 15</a:t>
            </a:fld>
            <a:endParaRPr lang="en-GB" dirty="0"/>
          </a:p>
        </p:txBody>
      </p:sp>
      <p:sp>
        <p:nvSpPr>
          <p:cNvPr id="6" name="Slide Number Placeholder 5"/>
          <p:cNvSpPr>
            <a:spLocks noGrp="1"/>
          </p:cNvSpPr>
          <p:nvPr>
            <p:ph type="sldNum" sz="quarter" idx="12"/>
          </p:nvPr>
        </p:nvSpPr>
        <p:spPr/>
        <p:txBody>
          <a:bodyPr/>
          <a:lstStyle/>
          <a:p>
            <a:fld id="{46E12FC4-237D-44DF-B953-9407BAB9506C}" type="slidenum">
              <a:rPr lang="en-GB" smtClean="0"/>
              <a:pPr/>
              <a:t>40</a:t>
            </a:fld>
            <a:endParaRPr lang="en-GB"/>
          </a:p>
        </p:txBody>
      </p:sp>
      <p:pic>
        <p:nvPicPr>
          <p:cNvPr id="7" name="Content Placeholder 6" descr="Picture11.png"/>
          <p:cNvPicPr>
            <a:picLocks noGrp="1" noChangeAspect="1"/>
          </p:cNvPicPr>
          <p:nvPr>
            <p:ph sz="half" idx="2"/>
          </p:nvPr>
        </p:nvPicPr>
        <p:blipFill>
          <a:blip r:embed="rId2"/>
          <a:stretch>
            <a:fillRect/>
          </a:stretch>
        </p:blipFill>
        <p:spPr>
          <a:xfrm>
            <a:off x="5000628" y="1357298"/>
            <a:ext cx="3857652" cy="4786346"/>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41</a:t>
            </a:fld>
            <a:endParaRPr lang="en-GB"/>
          </a:p>
        </p:txBody>
      </p:sp>
      <p:sp>
        <p:nvSpPr>
          <p:cNvPr id="3" name="Content Placeholder 2"/>
          <p:cNvSpPr>
            <a:spLocks noGrp="1"/>
          </p:cNvSpPr>
          <p:nvPr>
            <p:ph idx="4294967295"/>
          </p:nvPr>
        </p:nvSpPr>
        <p:spPr>
          <a:xfrm>
            <a:off x="428596" y="357166"/>
            <a:ext cx="8429684" cy="5929354"/>
          </a:xfrm>
        </p:spPr>
        <p:txBody>
          <a:bodyPr>
            <a:noAutofit/>
          </a:bodyPr>
          <a:lstStyle/>
          <a:p>
            <a:pPr>
              <a:buNone/>
            </a:pPr>
            <a:r>
              <a:rPr lang="en-IE" sz="4000" i="1" dirty="0" smtClean="0">
                <a:solidFill>
                  <a:schemeClr val="accent3">
                    <a:lumMod val="50000"/>
                  </a:schemeClr>
                </a:solidFill>
              </a:rPr>
              <a:t>St Brigid’s </a:t>
            </a:r>
            <a:r>
              <a:rPr lang="en-IE" sz="4000" i="1" dirty="0" smtClean="0"/>
              <a:t>is a </a:t>
            </a:r>
            <a:r>
              <a:rPr lang="en-IE" sz="4000" i="1" dirty="0" smtClean="0">
                <a:solidFill>
                  <a:schemeClr val="accent3">
                    <a:lumMod val="50000"/>
                  </a:schemeClr>
                </a:solidFill>
              </a:rPr>
              <a:t>Special School </a:t>
            </a:r>
            <a:r>
              <a:rPr lang="en-IE" sz="4000" i="1" dirty="0" smtClean="0"/>
              <a:t>here we aim to provide a learning environment, in which each student is happy, secure, motivated, sensitively challenged, appreciated &amp; fulfilled. We are committed to promoting a child-centred approach to education where a child’s worth is validated but not measured by academic attainments alone.</a:t>
            </a:r>
            <a:endParaRPr lang="en-IE" sz="4000"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IE" sz="4400" dirty="0" smtClean="0"/>
              <a:t> Finally </a:t>
            </a:r>
            <a:endParaRPr lang="en-IE" sz="4400" dirty="0"/>
          </a:p>
        </p:txBody>
      </p:sp>
      <p:sp>
        <p:nvSpPr>
          <p:cNvPr id="3" name="Content Placeholder 2"/>
          <p:cNvSpPr>
            <a:spLocks noGrp="1"/>
          </p:cNvSpPr>
          <p:nvPr>
            <p:ph idx="1"/>
          </p:nvPr>
        </p:nvSpPr>
        <p:spPr>
          <a:xfrm>
            <a:off x="1435608" y="1571612"/>
            <a:ext cx="7498080" cy="5072098"/>
          </a:xfrm>
          <a:ln>
            <a:solidFill>
              <a:srgbClr val="6A6CBC"/>
            </a:solidFill>
          </a:ln>
        </p:spPr>
        <p:txBody>
          <a:bodyPr>
            <a:normAutofit fontScale="92500" lnSpcReduction="10000"/>
          </a:bodyPr>
          <a:lstStyle/>
          <a:p>
            <a:r>
              <a:rPr lang="en-IE" dirty="0" smtClean="0"/>
              <a:t>Thank you for attending our Open Evening. Thank you to all the staff who prepared for this evening and gave of their time and efforts above and beyond, showing by their actions they all want the best for the students of St Brigid’s</a:t>
            </a:r>
          </a:p>
          <a:p>
            <a:r>
              <a:rPr lang="en-IE" dirty="0" smtClean="0">
                <a:solidFill>
                  <a:schemeClr val="tx1">
                    <a:lumMod val="75000"/>
                    <a:lumOff val="25000"/>
                  </a:schemeClr>
                </a:solidFill>
              </a:rPr>
              <a:t>Please take a flyer and an Expression of Interest Form on the way out. </a:t>
            </a:r>
            <a:r>
              <a:rPr lang="en-IE" dirty="0" smtClean="0"/>
              <a:t>Our website is now open and a copy of this presentation is available there </a:t>
            </a:r>
            <a:r>
              <a:rPr lang="en-IE" b="1" dirty="0" smtClean="0">
                <a:solidFill>
                  <a:schemeClr val="tx2">
                    <a:lumMod val="75000"/>
                  </a:schemeClr>
                </a:solidFill>
                <a:hlinkClick r:id="rId2"/>
              </a:rPr>
              <a:t>www.stbsschool.wix.com/stbs</a:t>
            </a:r>
            <a:endParaRPr lang="en-IE" b="1" dirty="0">
              <a:solidFill>
                <a:schemeClr val="tx2">
                  <a:lumMod val="75000"/>
                </a:schemeClr>
              </a:solidFill>
            </a:endParaRPr>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dirty="0"/>
          </a:p>
        </p:txBody>
      </p:sp>
      <p:sp>
        <p:nvSpPr>
          <p:cNvPr id="5" name="Slide Number Placeholder 4"/>
          <p:cNvSpPr>
            <a:spLocks noGrp="1"/>
          </p:cNvSpPr>
          <p:nvPr>
            <p:ph type="sldNum" sz="quarter" idx="12"/>
          </p:nvPr>
        </p:nvSpPr>
        <p:spPr/>
        <p:txBody>
          <a:bodyPr/>
          <a:lstStyle/>
          <a:p>
            <a:fld id="{31102BA6-4C37-47B5-AA69-182BD9974260}" type="slidenum">
              <a:rPr lang="en-GB" smtClean="0"/>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IE" sz="6000" dirty="0" smtClean="0">
                <a:solidFill>
                  <a:srgbClr val="FFFF00"/>
                </a:solidFill>
              </a:rPr>
              <a:t>Questions</a:t>
            </a:r>
            <a:r>
              <a:rPr lang="en-IE" dirty="0" smtClean="0"/>
              <a:t> </a:t>
            </a:r>
            <a:endParaRPr lang="en-IE" dirty="0"/>
          </a:p>
        </p:txBody>
      </p:sp>
      <p:sp>
        <p:nvSpPr>
          <p:cNvPr id="3" name="Content Placeholder 2"/>
          <p:cNvSpPr>
            <a:spLocks noGrp="1"/>
          </p:cNvSpPr>
          <p:nvPr>
            <p:ph sz="half" idx="1"/>
          </p:nvPr>
        </p:nvSpPr>
        <p:spPr/>
        <p:txBody>
          <a:bodyPr>
            <a:normAutofit fontScale="92500" lnSpcReduction="20000"/>
          </a:bodyPr>
          <a:lstStyle/>
          <a:p>
            <a:endParaRPr lang="en-IE" sz="7200" dirty="0" smtClean="0"/>
          </a:p>
          <a:p>
            <a:r>
              <a:rPr lang="en-IE" sz="7200" dirty="0" err="1" smtClean="0"/>
              <a:t>Lá</a:t>
            </a:r>
            <a:r>
              <a:rPr lang="en-IE" sz="7200" dirty="0" smtClean="0"/>
              <a:t> </a:t>
            </a:r>
            <a:r>
              <a:rPr lang="en-IE" sz="7200" dirty="0" err="1" smtClean="0"/>
              <a:t>Feile</a:t>
            </a:r>
            <a:r>
              <a:rPr lang="en-IE" sz="7200" dirty="0" smtClean="0"/>
              <a:t> </a:t>
            </a:r>
            <a:r>
              <a:rPr lang="en-IE" sz="7200" dirty="0" err="1" smtClean="0"/>
              <a:t>Bhríd</a:t>
            </a:r>
            <a:r>
              <a:rPr lang="en-IE" sz="7200" dirty="0" smtClean="0"/>
              <a:t> </a:t>
            </a:r>
            <a:r>
              <a:rPr lang="en-IE" sz="7200" dirty="0" err="1" smtClean="0"/>
              <a:t>Shona</a:t>
            </a:r>
            <a:r>
              <a:rPr lang="en-IE" sz="7200" dirty="0" smtClean="0"/>
              <a:t> </a:t>
            </a:r>
            <a:r>
              <a:rPr lang="en-IE" sz="7200" dirty="0" err="1" smtClean="0"/>
              <a:t>Daoibh</a:t>
            </a:r>
            <a:endParaRPr lang="en-IE" sz="7200" dirty="0"/>
          </a:p>
        </p:txBody>
      </p:sp>
      <p:pic>
        <p:nvPicPr>
          <p:cNvPr id="7" name="Content Placeholder 6" descr="images.jpg"/>
          <p:cNvPicPr>
            <a:picLocks noGrp="1" noChangeAspect="1"/>
          </p:cNvPicPr>
          <p:nvPr>
            <p:ph sz="half" idx="2"/>
          </p:nvPr>
        </p:nvPicPr>
        <p:blipFill>
          <a:blip r:embed="rId2" cstate="print"/>
          <a:stretch>
            <a:fillRect/>
          </a:stretch>
        </p:blipFill>
        <p:spPr>
          <a:xfrm>
            <a:off x="4929190" y="357166"/>
            <a:ext cx="3643338" cy="5857916"/>
          </a:xfrm>
        </p:spPr>
      </p:pic>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43</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1539" y="285728"/>
            <a:ext cx="7429552" cy="13716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4400" dirty="0" smtClean="0"/>
              <a:t>Underpinning all </a:t>
            </a:r>
            <a:r>
              <a:rPr lang="en-IE" sz="4400" dirty="0" smtClean="0">
                <a:solidFill>
                  <a:srgbClr val="FF0000"/>
                </a:solidFill>
              </a:rPr>
              <a:t>T</a:t>
            </a:r>
            <a:r>
              <a:rPr lang="en-IE" sz="4400" dirty="0" smtClean="0">
                <a:solidFill>
                  <a:srgbClr val="FFC000"/>
                </a:solidFill>
              </a:rPr>
              <a:t>e</a:t>
            </a:r>
            <a:r>
              <a:rPr lang="en-IE" sz="4400" dirty="0" smtClean="0">
                <a:solidFill>
                  <a:srgbClr val="FFFF00"/>
                </a:solidFill>
              </a:rPr>
              <a:t>r</a:t>
            </a:r>
            <a:r>
              <a:rPr lang="en-IE" sz="4400" dirty="0" smtClean="0">
                <a:solidFill>
                  <a:srgbClr val="92D050"/>
                </a:solidFill>
              </a:rPr>
              <a:t>m</a:t>
            </a:r>
            <a:r>
              <a:rPr lang="en-IE" sz="4400" dirty="0" smtClean="0">
                <a:solidFill>
                  <a:srgbClr val="00B050"/>
                </a:solidFill>
              </a:rPr>
              <a:t>i</a:t>
            </a:r>
            <a:r>
              <a:rPr lang="en-IE" sz="4400" dirty="0" smtClean="0">
                <a:solidFill>
                  <a:srgbClr val="00B0F0"/>
                </a:solidFill>
              </a:rPr>
              <a:t>n</a:t>
            </a:r>
            <a:r>
              <a:rPr lang="en-IE" sz="4400" dirty="0" smtClean="0">
                <a:solidFill>
                  <a:srgbClr val="0070C0"/>
                </a:solidFill>
              </a:rPr>
              <a:t>o</a:t>
            </a:r>
            <a:r>
              <a:rPr lang="en-IE" sz="4400" dirty="0" smtClean="0">
                <a:solidFill>
                  <a:srgbClr val="002060"/>
                </a:solidFill>
              </a:rPr>
              <a:t>l</a:t>
            </a:r>
            <a:r>
              <a:rPr lang="en-IE" sz="4400" dirty="0" smtClean="0">
                <a:solidFill>
                  <a:srgbClr val="7030A0"/>
                </a:solidFill>
              </a:rPr>
              <a:t>o</a:t>
            </a:r>
            <a:r>
              <a:rPr lang="en-IE" sz="4400" dirty="0" smtClean="0">
                <a:solidFill>
                  <a:schemeClr val="tx1"/>
                </a:solidFill>
              </a:rPr>
              <a:t>g</a:t>
            </a:r>
            <a:r>
              <a:rPr lang="en-IE" sz="4400" dirty="0" smtClean="0"/>
              <a:t>y</a:t>
            </a:r>
            <a:endParaRPr lang="en-US" sz="4400" b="1" dirty="0">
              <a:effectLst>
                <a:outerShdw blurRad="38100" dist="38100" dir="2700000" algn="tl">
                  <a:srgbClr val="000000">
                    <a:alpha val="43137"/>
                  </a:srgbClr>
                </a:outerShdw>
              </a:effectLst>
            </a:endParaRPr>
          </a:p>
        </p:txBody>
      </p:sp>
      <p:sp>
        <p:nvSpPr>
          <p:cNvPr id="25603" name="Rectangle 3"/>
          <p:cNvSpPr>
            <a:spLocks noGrp="1" noChangeArrowheads="1"/>
          </p:cNvSpPr>
          <p:nvPr>
            <p:ph type="body" sz="half" idx="1"/>
          </p:nvPr>
        </p:nvSpPr>
        <p:spPr>
          <a:xfrm>
            <a:off x="457200" y="1981200"/>
            <a:ext cx="3394720" cy="4114800"/>
          </a:xfrm>
        </p:spPr>
        <p:txBody>
          <a:bodyPr/>
          <a:lstStyle/>
          <a:p>
            <a:pPr>
              <a:buNone/>
            </a:pPr>
            <a:r>
              <a:rPr lang="en-IE" sz="3600" dirty="0"/>
              <a:t>	</a:t>
            </a:r>
            <a:endParaRPr lang="en-IE" sz="3600" dirty="0" smtClean="0"/>
          </a:p>
          <a:p>
            <a:pPr>
              <a:buNone/>
            </a:pPr>
            <a:endParaRPr lang="en-IE" sz="3200" dirty="0" smtClean="0"/>
          </a:p>
          <a:p>
            <a:pPr>
              <a:buNone/>
            </a:pPr>
            <a:endParaRPr lang="en-US" sz="3200" dirty="0"/>
          </a:p>
        </p:txBody>
      </p:sp>
      <p:pic>
        <p:nvPicPr>
          <p:cNvPr id="25604" name="Picture 4" descr="DSC00759"/>
          <p:cNvPicPr>
            <a:picLocks noGrp="1" noChangeAspect="1" noChangeArrowheads="1"/>
          </p:cNvPicPr>
          <p:nvPr>
            <p:ph sz="half" idx="2"/>
          </p:nvPr>
        </p:nvPicPr>
        <p:blipFill>
          <a:blip r:embed="rId2" cstate="print"/>
          <a:stretch>
            <a:fillRect/>
          </a:stretch>
        </p:blipFill>
        <p:spPr>
          <a:xfrm>
            <a:off x="1142976" y="2071678"/>
            <a:ext cx="3087921" cy="4214842"/>
          </a:xfrm>
          <a:noFill/>
          <a:ln/>
        </p:spPr>
      </p:pic>
      <p:sp>
        <p:nvSpPr>
          <p:cNvPr id="5" name="Date Placeholder 4"/>
          <p:cNvSpPr>
            <a:spLocks noGrp="1"/>
          </p:cNvSpPr>
          <p:nvPr>
            <p:ph type="dt" sz="half" idx="10"/>
          </p:nvPr>
        </p:nvSpPr>
        <p:spPr/>
        <p:txBody>
          <a:bodyPr/>
          <a:lstStyle/>
          <a:p>
            <a:fld id="{B9128DE7-7E96-4D32-86F6-A7076F6C8984}" type="datetime1">
              <a:rPr lang="en-GB"/>
              <a:pPr/>
              <a:t>29/01/2015</a:t>
            </a:fld>
            <a:endParaRPr lang="en-US" dirty="0"/>
          </a:p>
        </p:txBody>
      </p:sp>
      <p:sp>
        <p:nvSpPr>
          <p:cNvPr id="6" name="Footer Placeholder 5"/>
          <p:cNvSpPr>
            <a:spLocks noGrp="1"/>
          </p:cNvSpPr>
          <p:nvPr>
            <p:ph type="ftr" sz="quarter" idx="11"/>
          </p:nvPr>
        </p:nvSpPr>
        <p:spPr/>
        <p:txBody>
          <a:bodyPr/>
          <a:lstStyle/>
          <a:p>
            <a:r>
              <a:rPr lang="en-US" dirty="0"/>
              <a:t>Bob Keating St Brigid's School </a:t>
            </a:r>
          </a:p>
        </p:txBody>
      </p:sp>
      <p:sp>
        <p:nvSpPr>
          <p:cNvPr id="7" name="Slide Number Placeholder 6"/>
          <p:cNvSpPr>
            <a:spLocks noGrp="1"/>
          </p:cNvSpPr>
          <p:nvPr>
            <p:ph type="sldNum" sz="quarter" idx="12"/>
          </p:nvPr>
        </p:nvSpPr>
        <p:spPr/>
        <p:txBody>
          <a:bodyPr/>
          <a:lstStyle/>
          <a:p>
            <a:fld id="{E6E6318D-C2E7-4E0D-A625-CC1FB906C34E}" type="slidenum">
              <a:rPr lang="en-US"/>
              <a:pPr/>
              <a:t>5</a:t>
            </a:fld>
            <a:endParaRPr lang="en-US" dirty="0"/>
          </a:p>
        </p:txBody>
      </p:sp>
      <p:sp>
        <p:nvSpPr>
          <p:cNvPr id="8" name="Rectangle 7"/>
          <p:cNvSpPr/>
          <p:nvPr/>
        </p:nvSpPr>
        <p:spPr>
          <a:xfrm>
            <a:off x="4429124" y="1857364"/>
            <a:ext cx="3714776" cy="4524315"/>
          </a:xfrm>
          <a:prstGeom prst="rect">
            <a:avLst/>
          </a:prstGeom>
        </p:spPr>
        <p:txBody>
          <a:bodyPr wrap="square">
            <a:spAutoFit/>
          </a:bodyPr>
          <a:lstStyle/>
          <a:p>
            <a:pPr marL="342900" lvl="0" indent="-342900" algn="l">
              <a:spcBef>
                <a:spcPct val="20000"/>
              </a:spcBef>
            </a:pPr>
            <a:r>
              <a:rPr lang="en-US" sz="3600" dirty="0" smtClean="0">
                <a:effectLst>
                  <a:outerShdw blurRad="38100" dist="38100" dir="2700000" algn="tl">
                    <a:srgbClr val="000000">
                      <a:alpha val="43137"/>
                    </a:srgbClr>
                  </a:outerShdw>
                </a:effectLst>
              </a:rPr>
              <a:t>Always Remember </a:t>
            </a:r>
            <a:r>
              <a:rPr lang="en-US" sz="3600" dirty="0" smtClean="0">
                <a:effectLst>
                  <a:outerShdw blurRad="38100" dist="38100" dir="2700000" algn="tl">
                    <a:srgbClr val="000000">
                      <a:alpha val="43137"/>
                    </a:srgbClr>
                  </a:outerShdw>
                </a:effectLst>
              </a:rPr>
              <a:t>to put the child first</a:t>
            </a:r>
            <a:r>
              <a:rPr lang="en-US" sz="3600" dirty="0" smtClean="0">
                <a:effectLst>
                  <a:outerShdw blurRad="38100" dist="38100" dir="2700000" algn="tl">
                    <a:srgbClr val="000000">
                      <a:alpha val="43137"/>
                    </a:srgbClr>
                  </a:outerShdw>
                </a:effectLst>
              </a:rPr>
              <a:t>… </a:t>
            </a:r>
            <a:r>
              <a:rPr lang="en-US" sz="3600" b="0" dirty="0" smtClean="0">
                <a:solidFill>
                  <a:schemeClr val="accent2">
                    <a:lumMod val="60000"/>
                    <a:lumOff val="40000"/>
                  </a:schemeClr>
                </a:solidFill>
                <a:effectLst>
                  <a:outerShdw blurRad="38100" dist="38100" dir="2700000" algn="tl">
                    <a:srgbClr val="000000">
                      <a:alpha val="43137"/>
                    </a:srgbClr>
                  </a:outerShdw>
                </a:effectLst>
              </a:rPr>
              <a:t>say</a:t>
            </a:r>
            <a:r>
              <a:rPr lang="en-US" sz="3600" dirty="0" smtClean="0">
                <a:effectLst>
                  <a:outerShdw blurRad="38100" dist="38100" dir="2700000" algn="tl">
                    <a:srgbClr val="000000">
                      <a:alpha val="43137"/>
                    </a:srgbClr>
                  </a:outerShdw>
                </a:effectLst>
              </a:rPr>
              <a:t> </a:t>
            </a:r>
            <a:r>
              <a:rPr lang="en-IE" sz="3600" b="0" kern="0" dirty="0" smtClean="0">
                <a:solidFill>
                  <a:srgbClr val="000000"/>
                </a:solidFill>
                <a:latin typeface="Times New Roman"/>
                <a:cs typeface="+mn-cs"/>
              </a:rPr>
              <a:t>She’s </a:t>
            </a:r>
            <a:r>
              <a:rPr lang="en-IE" sz="3600" b="0" kern="0" dirty="0" smtClean="0">
                <a:solidFill>
                  <a:srgbClr val="000000"/>
                </a:solidFill>
                <a:latin typeface="Times New Roman"/>
                <a:cs typeface="+mn-cs"/>
              </a:rPr>
              <a:t>a girl with Down Syndrome not a Down Syndrome girl</a:t>
            </a:r>
          </a:p>
        </p:txBody>
      </p:sp>
      <p:pic>
        <p:nvPicPr>
          <p:cNvPr id="9" name="Content Placeholder 5"/>
          <p:cNvPicPr>
            <a:picLocks/>
          </p:cNvPicPr>
          <p:nvPr/>
        </p:nvPicPr>
        <p:blipFill>
          <a:blip r:embed="rId3" cstate="print"/>
          <a:srcRect/>
          <a:stretch>
            <a:fillRect/>
          </a:stretch>
        </p:blipFill>
        <p:spPr bwMode="auto">
          <a:xfrm>
            <a:off x="7929588" y="5500702"/>
            <a:ext cx="719137" cy="639762"/>
          </a:xfrm>
          <a:prstGeom prst="rect">
            <a:avLst/>
          </a:prstGeom>
          <a:solidFill>
            <a:schemeClr val="accent2"/>
          </a:solid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35608" y="274638"/>
            <a:ext cx="7498080" cy="143985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IE" sz="4400" dirty="0" smtClean="0"/>
              <a:t>Children with LDs have challenges with </a:t>
            </a:r>
            <a:endParaRPr lang="en-GB" sz="4400" dirty="0"/>
          </a:p>
        </p:txBody>
      </p:sp>
      <p:graphicFrame>
        <p:nvGraphicFramePr>
          <p:cNvPr id="4" name="Diagram 3"/>
          <p:cNvGraphicFramePr/>
          <p:nvPr/>
        </p:nvGraphicFramePr>
        <p:xfrm>
          <a:off x="1066800" y="1752600"/>
          <a:ext cx="7620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5"/>
          <p:cNvPicPr>
            <a:picLocks noGrp="1"/>
          </p:cNvPicPr>
          <p:nvPr>
            <p:ph idx="4294967295"/>
          </p:nvPr>
        </p:nvPicPr>
        <p:blipFill>
          <a:blip r:embed="rId7" cstate="print"/>
          <a:srcRect/>
          <a:stretch>
            <a:fillRect/>
          </a:stretch>
        </p:blipFill>
        <p:spPr bwMode="auto">
          <a:xfrm>
            <a:off x="8001025" y="5286388"/>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IE" dirty="0" smtClean="0"/>
              <a:t> A child with LDs</a:t>
            </a:r>
            <a:endParaRPr lang="en-GB" dirty="0"/>
          </a:p>
        </p:txBody>
      </p:sp>
      <p:sp>
        <p:nvSpPr>
          <p:cNvPr id="9219" name="Rectangle 3"/>
          <p:cNvSpPr>
            <a:spLocks noGrp="1" noChangeArrowheads="1"/>
          </p:cNvSpPr>
          <p:nvPr>
            <p:ph idx="1"/>
          </p:nvPr>
        </p:nvSpPr>
        <p:spPr/>
        <p:txBody>
          <a:bodyPr>
            <a:normAutofit/>
          </a:bodyPr>
          <a:lstStyle/>
          <a:p>
            <a:pPr>
              <a:lnSpc>
                <a:spcPct val="90000"/>
              </a:lnSpc>
            </a:pPr>
            <a:r>
              <a:rPr lang="en-IE" sz="3600" dirty="0" smtClean="0">
                <a:solidFill>
                  <a:srgbClr val="00B0F0"/>
                </a:solidFill>
              </a:rPr>
              <a:t>Lifelong condition</a:t>
            </a:r>
          </a:p>
          <a:p>
            <a:pPr>
              <a:lnSpc>
                <a:spcPct val="90000"/>
              </a:lnSpc>
            </a:pPr>
            <a:r>
              <a:rPr lang="en-IE" sz="3600" dirty="0" smtClean="0"/>
              <a:t>Differing </a:t>
            </a:r>
            <a:r>
              <a:rPr lang="en-IE" sz="3600" dirty="0"/>
              <a:t>degrees of </a:t>
            </a:r>
            <a:r>
              <a:rPr lang="en-IE" sz="3600" dirty="0" smtClean="0"/>
              <a:t>severity</a:t>
            </a:r>
          </a:p>
          <a:p>
            <a:pPr lvl="1">
              <a:lnSpc>
                <a:spcPct val="90000"/>
              </a:lnSpc>
              <a:buFont typeface="Wingdings" pitchFamily="2" charset="2"/>
              <a:buChar char="Ø"/>
            </a:pPr>
            <a:r>
              <a:rPr lang="en-IE" sz="3600" dirty="0" smtClean="0">
                <a:solidFill>
                  <a:srgbClr val="002060"/>
                </a:solidFill>
              </a:rPr>
              <a:t>Borderline</a:t>
            </a:r>
          </a:p>
          <a:p>
            <a:pPr lvl="1">
              <a:lnSpc>
                <a:spcPct val="90000"/>
              </a:lnSpc>
              <a:buFont typeface="Wingdings" pitchFamily="2" charset="2"/>
              <a:buChar char="Ø"/>
            </a:pPr>
            <a:r>
              <a:rPr lang="en-IE" sz="3600" dirty="0" smtClean="0">
                <a:solidFill>
                  <a:srgbClr val="6A6CBC"/>
                </a:solidFill>
              </a:rPr>
              <a:t>Mild</a:t>
            </a:r>
            <a:endParaRPr lang="en-IE" sz="3600" dirty="0">
              <a:solidFill>
                <a:srgbClr val="6A6CBC"/>
              </a:solidFill>
            </a:endParaRPr>
          </a:p>
          <a:p>
            <a:pPr lvl="1">
              <a:lnSpc>
                <a:spcPct val="90000"/>
              </a:lnSpc>
              <a:buFont typeface="Wingdings" pitchFamily="2" charset="2"/>
              <a:buChar char="Ø"/>
            </a:pPr>
            <a:r>
              <a:rPr lang="en-IE" sz="3600" dirty="0">
                <a:solidFill>
                  <a:srgbClr val="FFFF00"/>
                </a:solidFill>
              </a:rPr>
              <a:t>Moderate</a:t>
            </a:r>
          </a:p>
          <a:p>
            <a:pPr lvl="1">
              <a:lnSpc>
                <a:spcPct val="90000"/>
              </a:lnSpc>
              <a:buFont typeface="Wingdings" pitchFamily="2" charset="2"/>
              <a:buChar char="Ø"/>
            </a:pPr>
            <a:r>
              <a:rPr lang="en-IE" sz="3600" dirty="0">
                <a:solidFill>
                  <a:srgbClr val="FF33CC"/>
                </a:solidFill>
              </a:rPr>
              <a:t>Severe </a:t>
            </a:r>
          </a:p>
          <a:p>
            <a:pPr lvl="1">
              <a:lnSpc>
                <a:spcPct val="90000"/>
              </a:lnSpc>
              <a:buFont typeface="Wingdings" pitchFamily="2" charset="2"/>
              <a:buChar char="Ø"/>
            </a:pPr>
            <a:r>
              <a:rPr lang="en-IE" sz="3600" dirty="0">
                <a:solidFill>
                  <a:srgbClr val="00B050"/>
                </a:solidFill>
              </a:rPr>
              <a:t>Profound</a:t>
            </a:r>
            <a:endParaRPr lang="en-GB" sz="3600" dirty="0">
              <a:solidFill>
                <a:srgbClr val="00B050"/>
              </a:solidFill>
            </a:endParaRPr>
          </a:p>
        </p:txBody>
      </p:sp>
      <p:pic>
        <p:nvPicPr>
          <p:cNvPr id="4" name="Content Placeholder 5"/>
          <p:cNvPicPr>
            <a:picLocks/>
          </p:cNvPicPr>
          <p:nvPr/>
        </p:nvPicPr>
        <p:blipFill>
          <a:blip r:embed="rId3" cstate="print"/>
          <a:srcRect/>
          <a:stretch>
            <a:fillRect/>
          </a:stretch>
        </p:blipFill>
        <p:spPr bwMode="auto">
          <a:xfrm>
            <a:off x="7429521" y="5143512"/>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9"/>
            <a:ext cx="7498080" cy="1725602"/>
          </a:xfrm>
        </p:spPr>
        <p:style>
          <a:lnRef idx="1">
            <a:schemeClr val="accent6"/>
          </a:lnRef>
          <a:fillRef idx="3">
            <a:schemeClr val="accent6"/>
          </a:fillRef>
          <a:effectRef idx="2">
            <a:schemeClr val="accent6"/>
          </a:effectRef>
          <a:fontRef idx="minor">
            <a:schemeClr val="lt1"/>
          </a:fontRef>
        </p:style>
        <p:txBody>
          <a:bodyPr>
            <a:normAutofit/>
          </a:bodyPr>
          <a:lstStyle/>
          <a:p>
            <a:r>
              <a:rPr lang="en-IE" dirty="0" smtClean="0"/>
              <a:t>In the last 20 years there has been a Change in thinking </a:t>
            </a:r>
            <a:endParaRPr lang="en-IE" dirty="0"/>
          </a:p>
        </p:txBody>
      </p:sp>
      <p:sp>
        <p:nvSpPr>
          <p:cNvPr id="3" name="Content Placeholder 2"/>
          <p:cNvSpPr>
            <a:spLocks noGrp="1"/>
          </p:cNvSpPr>
          <p:nvPr>
            <p:ph idx="1"/>
          </p:nvPr>
        </p:nvSpPr>
        <p:spPr>
          <a:xfrm>
            <a:off x="1435608" y="2143116"/>
            <a:ext cx="7498080" cy="4105284"/>
          </a:xfrm>
        </p:spPr>
        <p:txBody>
          <a:bodyPr>
            <a:normAutofit lnSpcReduction="10000"/>
          </a:bodyPr>
          <a:lstStyle/>
          <a:p>
            <a:endParaRPr lang="en-IE" sz="3600" dirty="0" smtClean="0">
              <a:solidFill>
                <a:srgbClr val="FF0000"/>
              </a:solidFill>
            </a:endParaRPr>
          </a:p>
          <a:p>
            <a:r>
              <a:rPr lang="en-IE" sz="3600" dirty="0" smtClean="0">
                <a:solidFill>
                  <a:srgbClr val="FF0000"/>
                </a:solidFill>
              </a:rPr>
              <a:t>Away from </a:t>
            </a:r>
            <a:r>
              <a:rPr lang="en-IE" sz="3600" dirty="0" smtClean="0">
                <a:solidFill>
                  <a:srgbClr val="FF0000"/>
                </a:solidFill>
              </a:rPr>
              <a:t>the medical </a:t>
            </a:r>
            <a:r>
              <a:rPr lang="en-IE" sz="3600" dirty="0" smtClean="0">
                <a:solidFill>
                  <a:srgbClr val="7030A0"/>
                </a:solidFill>
              </a:rPr>
              <a:t>to </a:t>
            </a:r>
            <a:r>
              <a:rPr lang="en-IE" sz="3600" dirty="0" smtClean="0">
                <a:solidFill>
                  <a:schemeClr val="accent4">
                    <a:lumMod val="75000"/>
                  </a:schemeClr>
                </a:solidFill>
              </a:rPr>
              <a:t>the social </a:t>
            </a:r>
            <a:r>
              <a:rPr lang="en-IE" sz="3600" dirty="0" smtClean="0">
                <a:solidFill>
                  <a:srgbClr val="7030A0"/>
                </a:solidFill>
              </a:rPr>
              <a:t>model</a:t>
            </a:r>
          </a:p>
          <a:p>
            <a:r>
              <a:rPr lang="en-IE" sz="3600" dirty="0" smtClean="0"/>
              <a:t>Away from </a:t>
            </a:r>
            <a:r>
              <a:rPr lang="en-IE" sz="3600" dirty="0" smtClean="0">
                <a:solidFill>
                  <a:srgbClr val="FF0000"/>
                </a:solidFill>
              </a:rPr>
              <a:t>Y</a:t>
            </a:r>
            <a:r>
              <a:rPr lang="en-IE" sz="3600" dirty="0" smtClean="0">
                <a:solidFill>
                  <a:srgbClr val="FF0000"/>
                </a:solidFill>
              </a:rPr>
              <a:t>our </a:t>
            </a:r>
            <a:r>
              <a:rPr lang="en-IE" sz="3600" dirty="0" smtClean="0">
                <a:solidFill>
                  <a:srgbClr val="FF0000"/>
                </a:solidFill>
              </a:rPr>
              <a:t>disability stops </a:t>
            </a:r>
            <a:r>
              <a:rPr lang="en-IE" sz="3600" dirty="0" smtClean="0">
                <a:solidFill>
                  <a:srgbClr val="FF0000"/>
                </a:solidFill>
              </a:rPr>
              <a:t>you </a:t>
            </a:r>
            <a:r>
              <a:rPr lang="en-IE" sz="3600" dirty="0" smtClean="0"/>
              <a:t>... </a:t>
            </a:r>
          </a:p>
          <a:p>
            <a:pPr>
              <a:buNone/>
            </a:pPr>
            <a:r>
              <a:rPr lang="en-IE" sz="3600" dirty="0" smtClean="0"/>
              <a:t> </a:t>
            </a:r>
            <a:r>
              <a:rPr lang="en-IE" sz="3600" dirty="0" smtClean="0"/>
              <a:t>  </a:t>
            </a:r>
            <a:r>
              <a:rPr lang="en-IE" sz="3600" dirty="0" smtClean="0"/>
              <a:t>To</a:t>
            </a:r>
            <a:r>
              <a:rPr lang="en-IE" sz="3600" dirty="0" smtClean="0">
                <a:solidFill>
                  <a:srgbClr val="7030A0"/>
                </a:solidFill>
              </a:rPr>
              <a:t> The </a:t>
            </a:r>
            <a:r>
              <a:rPr lang="en-IE" sz="3600" dirty="0" smtClean="0">
                <a:solidFill>
                  <a:srgbClr val="7030A0"/>
                </a:solidFill>
              </a:rPr>
              <a:t>curriculum </a:t>
            </a:r>
            <a:r>
              <a:rPr lang="en-IE" sz="3600" dirty="0" smtClean="0">
                <a:solidFill>
                  <a:srgbClr val="7030A0"/>
                </a:solidFill>
              </a:rPr>
              <a:t>needs to change </a:t>
            </a:r>
            <a:r>
              <a:rPr lang="en-IE" sz="3600" dirty="0" smtClean="0">
                <a:solidFill>
                  <a:srgbClr val="7030A0"/>
                </a:solidFill>
              </a:rPr>
              <a:t>as it stops </a:t>
            </a:r>
            <a:r>
              <a:rPr lang="en-IE" sz="3600" dirty="0" smtClean="0">
                <a:solidFill>
                  <a:srgbClr val="7030A0"/>
                </a:solidFill>
              </a:rPr>
              <a:t>you</a:t>
            </a:r>
            <a:endParaRPr lang="en-IE" sz="3600" dirty="0" smtClean="0">
              <a:solidFill>
                <a:srgbClr val="7030A0"/>
              </a:solidFill>
            </a:endParaRPr>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dirty="0"/>
          </a:p>
        </p:txBody>
      </p:sp>
      <p:sp>
        <p:nvSpPr>
          <p:cNvPr id="5" name="Slide Number Placeholder 4"/>
          <p:cNvSpPr>
            <a:spLocks noGrp="1"/>
          </p:cNvSpPr>
          <p:nvPr>
            <p:ph type="sldNum" sz="quarter" idx="12"/>
          </p:nvPr>
        </p:nvSpPr>
        <p:spPr/>
        <p:txBody>
          <a:bodyPr/>
          <a:lstStyle/>
          <a:p>
            <a:fld id="{31102BA6-4C37-47B5-AA69-182BD9974260}" type="slidenum">
              <a:rPr lang="en-GB" smtClean="0"/>
              <a:pPr/>
              <a:t>8</a:t>
            </a:fld>
            <a:endParaRPr lang="en-GB" dirty="0"/>
          </a:p>
        </p:txBody>
      </p:sp>
      <p:pic>
        <p:nvPicPr>
          <p:cNvPr id="6" name="Content Placeholder 5"/>
          <p:cNvPicPr>
            <a:picLocks/>
          </p:cNvPicPr>
          <p:nvPr/>
        </p:nvPicPr>
        <p:blipFill>
          <a:blip r:embed="rId3" cstate="print"/>
          <a:srcRect/>
          <a:stretch>
            <a:fillRect/>
          </a:stretch>
        </p:blipFill>
        <p:spPr bwMode="auto">
          <a:xfrm>
            <a:off x="7858149" y="5715016"/>
            <a:ext cx="719137" cy="639762"/>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n-IE" dirty="0" smtClean="0"/>
              <a:t>How is ability measured?</a:t>
            </a:r>
            <a:endParaRPr lang="en-IE" dirty="0"/>
          </a:p>
        </p:txBody>
      </p:sp>
      <p:sp>
        <p:nvSpPr>
          <p:cNvPr id="3" name="Content Placeholder 2"/>
          <p:cNvSpPr>
            <a:spLocks noGrp="1"/>
          </p:cNvSpPr>
          <p:nvPr>
            <p:ph idx="1"/>
          </p:nvPr>
        </p:nvSpPr>
        <p:spPr/>
        <p:txBody>
          <a:bodyPr/>
          <a:lstStyle/>
          <a:p>
            <a:r>
              <a:rPr lang="en-IE" dirty="0" smtClean="0"/>
              <a:t>Intelligence </a:t>
            </a:r>
            <a:r>
              <a:rPr lang="en-IE" dirty="0" smtClean="0"/>
              <a:t>Quotient (IQ) </a:t>
            </a:r>
            <a:r>
              <a:rPr lang="en-IE" dirty="0" smtClean="0"/>
              <a:t>is a number assigned </a:t>
            </a:r>
            <a:r>
              <a:rPr lang="en-IE" dirty="0" smtClean="0"/>
              <a:t>by psychologists to </a:t>
            </a:r>
            <a:r>
              <a:rPr lang="en-IE" dirty="0" smtClean="0"/>
              <a:t>how we think and learn. Using that number this </a:t>
            </a:r>
            <a:r>
              <a:rPr lang="en-IE" dirty="0" smtClean="0"/>
              <a:t>Schools can </a:t>
            </a:r>
            <a:r>
              <a:rPr lang="en-IE" dirty="0" smtClean="0"/>
              <a:t>apply for support. </a:t>
            </a:r>
          </a:p>
          <a:p>
            <a:r>
              <a:rPr lang="en-IE" dirty="0" smtClean="0"/>
              <a:t>By measuring how much a student knows (their IQ) Psychologists can recommend levels of support </a:t>
            </a:r>
            <a:r>
              <a:rPr lang="en-IE" dirty="0" err="1" smtClean="0"/>
              <a:t>eg</a:t>
            </a:r>
            <a:r>
              <a:rPr lang="en-IE" dirty="0" smtClean="0"/>
              <a:t> – Number of resource teaching hours, SNA support, extra equipment, or school placement</a:t>
            </a:r>
          </a:p>
          <a:p>
            <a:endParaRPr lang="en-IE" dirty="0"/>
          </a:p>
        </p:txBody>
      </p:sp>
      <p:sp>
        <p:nvSpPr>
          <p:cNvPr id="4" name="Date Placeholder 3"/>
          <p:cNvSpPr>
            <a:spLocks noGrp="1"/>
          </p:cNvSpPr>
          <p:nvPr>
            <p:ph type="dt" sz="half" idx="10"/>
          </p:nvPr>
        </p:nvSpPr>
        <p:spPr/>
        <p:txBody>
          <a:bodyPr/>
          <a:lstStyle/>
          <a:p>
            <a:fld id="{456E6575-F25D-42FE-A3D1-805A0AE8D6F2}" type="datetime6">
              <a:rPr lang="en-GB" smtClean="0"/>
              <a:pPr/>
              <a:t>January 15</a:t>
            </a:fld>
            <a:endParaRPr lang="en-GB"/>
          </a:p>
        </p:txBody>
      </p:sp>
      <p:sp>
        <p:nvSpPr>
          <p:cNvPr id="5" name="Slide Number Placeholder 4"/>
          <p:cNvSpPr>
            <a:spLocks noGrp="1"/>
          </p:cNvSpPr>
          <p:nvPr>
            <p:ph type="sldNum" sz="quarter" idx="12"/>
          </p:nvPr>
        </p:nvSpPr>
        <p:spPr/>
        <p:txBody>
          <a:bodyPr/>
          <a:lstStyle/>
          <a:p>
            <a:fld id="{31102BA6-4C37-47B5-AA69-182BD9974260}" type="slidenum">
              <a:rPr lang="en-GB" smtClean="0"/>
              <a:pPr/>
              <a:t>9</a:t>
            </a:fld>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8560</TotalTime>
  <Words>1598</Words>
  <Application>Microsoft Office PowerPoint</Application>
  <PresentationFormat>On-screen Show (4:3)</PresentationFormat>
  <Paragraphs>337</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Solstice</vt:lpstr>
      <vt:lpstr>Slide 1</vt:lpstr>
      <vt:lpstr>Objectives for this presentation</vt:lpstr>
      <vt:lpstr>Terminology </vt:lpstr>
      <vt:lpstr> Terminology can be varied and difficult</vt:lpstr>
      <vt:lpstr>Underpinning all Terminology</vt:lpstr>
      <vt:lpstr>Children with LDs have challenges with </vt:lpstr>
      <vt:lpstr> A child with LDs</vt:lpstr>
      <vt:lpstr>In the last 20 years there has been a Change in thinking </vt:lpstr>
      <vt:lpstr>How is ability measured?</vt:lpstr>
      <vt:lpstr> IQ &amp; The Bell curve</vt:lpstr>
      <vt:lpstr>IQ Alternative thinking</vt:lpstr>
      <vt:lpstr> Gardiner’s 8 Multiple Intelligences </vt:lpstr>
      <vt:lpstr>The Gap</vt:lpstr>
      <vt:lpstr>What is different in St Brigid’s?</vt:lpstr>
      <vt:lpstr>What is different in St Brigid’s?</vt:lpstr>
      <vt:lpstr>Who recommends St Brigid’s?</vt:lpstr>
      <vt:lpstr>St Brigid’s School </vt:lpstr>
      <vt:lpstr>Slide 18</vt:lpstr>
      <vt:lpstr>Our role as educators</vt:lpstr>
      <vt:lpstr>St Brigid’s</vt:lpstr>
      <vt:lpstr>St Brigid’s School </vt:lpstr>
      <vt:lpstr>Slide 22</vt:lpstr>
      <vt:lpstr>Creating Independent Learners </vt:lpstr>
      <vt:lpstr>Creating Independent Learners </vt:lpstr>
      <vt:lpstr>Creating Independent Learners </vt:lpstr>
      <vt:lpstr>Creating Independent Learners </vt:lpstr>
      <vt:lpstr>Creating Independent Learners </vt:lpstr>
      <vt:lpstr>Creating Independent Learners </vt:lpstr>
      <vt:lpstr>Creating Independent Learners </vt:lpstr>
      <vt:lpstr>Creating Independent Learners </vt:lpstr>
      <vt:lpstr>Creating Independent Learners </vt:lpstr>
      <vt:lpstr>Creating Independent Learners </vt:lpstr>
      <vt:lpstr>Application Process  -  When</vt:lpstr>
      <vt:lpstr>Application Process</vt:lpstr>
      <vt:lpstr>Application Process</vt:lpstr>
      <vt:lpstr> What Parents say...</vt:lpstr>
      <vt:lpstr>      What  staff say</vt:lpstr>
      <vt:lpstr> What the Inspectors say</vt:lpstr>
      <vt:lpstr> What students say </vt:lpstr>
      <vt:lpstr>Remember</vt:lpstr>
      <vt:lpstr>Slide 41</vt:lpstr>
      <vt:lpstr> Finally </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provision in the Republic of Ireland</dc:title>
  <dc:creator>Ann and Bob</dc:creator>
  <cp:lastModifiedBy>Bob Keating</cp:lastModifiedBy>
  <cp:revision>641</cp:revision>
  <dcterms:created xsi:type="dcterms:W3CDTF">2009-04-17T16:02:36Z</dcterms:created>
  <dcterms:modified xsi:type="dcterms:W3CDTF">2015-01-29T14:44:29Z</dcterms:modified>
</cp:coreProperties>
</file>